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57" r:id="rId4"/>
    <p:sldId id="265" r:id="rId5"/>
    <p:sldId id="266" r:id="rId6"/>
    <p:sldId id="259" r:id="rId7"/>
    <p:sldId id="261" r:id="rId8"/>
    <p:sldId id="260" r:id="rId9"/>
    <p:sldId id="267" r:id="rId10"/>
    <p:sldId id="268" r:id="rId11"/>
    <p:sldId id="269" r:id="rId12"/>
    <p:sldId id="270" r:id="rId13"/>
    <p:sldId id="271" r:id="rId14"/>
    <p:sldId id="262" r:id="rId15"/>
    <p:sldId id="272" r:id="rId16"/>
    <p:sldId id="273" r:id="rId17"/>
    <p:sldId id="263" r:id="rId18"/>
    <p:sldId id="274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F51FE-D6B1-4CAD-AF75-04C91C3482CA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ABBD-1DC5-4463-B18C-AF72E00B6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45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ABBD-1DC5-4463-B18C-AF72E00B68B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78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6ABBD-1DC5-4463-B18C-AF72E00B68B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97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C1D58F3-29FD-4111-AEA1-4CBDF235F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1C76209D-4688-4D3F-A07D-A2DDF8EF4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F5BC053-BD0C-4B62-AC08-7609161C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E8E183B-9DC3-42C1-B3AF-8EE203B0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A7EE82F-883E-41F2-A071-AC078D5D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30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CD3B6D4-E37F-4C2D-8827-AA7D3DD5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0D4DBEA-A840-4CBC-AAF3-A16DBA699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29CACB6-3C22-487A-9425-4DD2432E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73BBB6A-16EA-4A6E-85A1-36509866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DB3D573-93AB-41AF-9856-4ED87E9E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02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3A58E700-243B-4F67-A64A-B08D86B55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2DAC254F-F82F-49B6-AE78-BC10406A8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7775EAC-3174-4C03-A5E3-4A9CF6BF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60AF69E-56C3-467B-BB57-15023572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45D50C0-FC25-4085-9A48-D0CF8BF1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21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C71383C-CC52-4559-9BC9-929B99E3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A8674BF-ED6A-488A-AB47-79EAE86D2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D735B57-B22B-4A73-90B8-506A0996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BF54F29-F67B-4FAE-964B-993B0592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1282A2F-9458-4DF3-A94C-417BDCF1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64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3A53B94-6BBB-4E5A-82F0-46EE9B47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E6F23D0-D0A4-4D33-BAEE-C942E5773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3AC37EF-C0FA-46AB-83FE-B52E2F2CE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E764E3C-AC7F-40DB-AE8C-AED9278C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89E5D89-54D6-4B73-972E-3494DFA8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79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E9E2070-9EAB-4FBF-B6A3-90FC1D84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9270980-9922-4CF3-A697-D7EC13D14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E9BC0306-DC15-4705-8291-1281982EB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8C4D96E-3FC5-4CDA-AC58-B68D2653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C0D84F7-744C-4328-837D-581EF09E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DBBB9E31-B42D-432E-89E7-7CE2DA88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1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CBE9A2D-A48C-43CD-ABD4-04B311A3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88015CB-A7B6-4857-ADA7-16513F3D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542D7953-D9FC-4D1A-9075-EC1679498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1F24550-7E0A-4FCB-B423-AA4735C34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B2143CAB-EB22-4FA9-8B88-5BF018B7F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71852C34-DBB0-48E1-99FB-78A0D8FB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ACFE614B-3E63-4FEC-ACFD-615B0942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E5255480-440A-428E-B95A-CC029AD4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96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A7F707A-DAC0-478B-BFB4-BA934E3A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6566928F-331E-40B5-9B10-FA8DBB87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BAAF4366-9A5E-4B0B-8FF0-49B06576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1550FF2C-06D2-4F7D-B78C-DD17072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37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77A2E50A-66D8-496F-A968-126D9C59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25C5EA14-986D-4567-A6D3-5B9AC972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535B79D5-7A87-4EB0-9105-26452B58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65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83245D7-6954-45C6-8A27-5AB81C00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2B4157F-BE57-42FB-9060-78405D00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A06968E7-9A20-48E8-BBE9-0FA5C10CE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273EEAC2-D35C-440B-8ECC-6F05984C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CC34A60B-4407-4F6B-9985-9F881848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FD71EECB-423E-4BFE-A3F6-8BF4155A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48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B331231-0270-4EFF-A0EE-1D7A1CF5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28AB4B07-BF69-4D04-8F99-5D3C1CDA1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A5A6E35A-AF54-421F-A51D-8E84A1521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A00166A-7714-41B8-9266-85D1ECEE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C2F5EB40-8A8E-42CE-B3A8-DB53F3E3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0CBDE5C1-AAC7-41FB-95F3-AA43A1AC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18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F42F2DA8-222C-4E47-A4AA-7285D5D9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58514BB-C0F0-4348-BE61-3E722585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F3A7196-FF39-4C23-AE39-04C3CEE29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DEA41-C5E8-4B72-AFA4-5121236EFF34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140CC36-65EB-4384-9DD8-DE2B46EDA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365C4CE-8676-4217-ACA3-3943E2E80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95D0-FEFC-4BE2-A749-871751CE06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88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6FFE912-7B44-4F24-958E-14A85D682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ja-JP" altLang="zh-TW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村上春樹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之</a:t>
            </a:r>
            <a:r>
              <a:rPr lang="ja-JP" altLang="zh-TW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小説</a:t>
            </a:r>
            <a:r>
              <a:rPr lang="zh-TW" altLang="en-US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</a:t>
            </a:r>
            <a:r>
              <a:rPr lang="ja-JP" altLang="zh-TW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効能</a:t>
            </a:r>
            <a:r>
              <a:rPr lang="ja-JP" altLang="zh-TW" b="1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－</a:t>
            </a:r>
            <a:r>
              <a:rPr lang="en-US" altLang="ja-JP" b="1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/>
            </a:r>
            <a:br>
              <a:rPr lang="en-US" altLang="ja-JP" b="1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以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《</a:t>
            </a:r>
            <a:r>
              <a:rPr lang="zh-TW" altLang="en-US" b="1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刺殺騎士團長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》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為中心</a:t>
            </a:r>
            <a:endParaRPr lang="zh-TW" altLang="en-US" dirty="0">
              <a:solidFill>
                <a:schemeClr val="bg2">
                  <a:lumMod val="2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DF145BCF-F22C-470D-BC75-287A09EE3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日四乙 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盧韋合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48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025E2DC7-6CAC-431B-8420-D5ED65B3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67" y="0"/>
            <a:ext cx="10515600" cy="1325563"/>
          </a:xfrm>
        </p:spPr>
        <p:txBody>
          <a:bodyPr/>
          <a:lstStyle/>
          <a:p>
            <a:r>
              <a:rPr lang="zh-TW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本文</a:t>
            </a:r>
          </a:p>
        </p:txBody>
      </p:sp>
      <p:pic>
        <p:nvPicPr>
          <p:cNvPr id="1026" name="Picture 2" descr="https://www.bookrepclub.com.tw/webroot/file/book/pic_1594129445_28161_2.jpg">
            <a:extLst>
              <a:ext uri="{FF2B5EF4-FFF2-40B4-BE49-F238E27FC236}">
                <a16:creationId xmlns:a16="http://schemas.microsoft.com/office/drawing/2014/main" xmlns="" id="{E98526C3-5E49-4425-80E1-358FC488CA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65" y="971620"/>
            <a:ext cx="3369505" cy="49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2t8r7b3.rocketcdn.me/wp-content/uploads/2019/04/2017111700001_1_Fotor.jpg">
            <a:extLst>
              <a:ext uri="{FF2B5EF4-FFF2-40B4-BE49-F238E27FC236}">
                <a16:creationId xmlns:a16="http://schemas.microsoft.com/office/drawing/2014/main" xmlns="" id="{F616EDBA-B1B4-40AF-A6DD-654A250C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67" y="2022149"/>
            <a:ext cx="4433060" cy="44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9752B3F-FA53-46F1-9983-9B9A6D03E178}"/>
              </a:ext>
            </a:extLst>
          </p:cNvPr>
          <p:cNvSpPr txBox="1"/>
          <p:nvPr/>
        </p:nvSpPr>
        <p:spPr>
          <a:xfrm>
            <a:off x="5399867" y="1196472"/>
            <a:ext cx="56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上田秋成「</a:t>
            </a:r>
            <a:r>
              <a:rPr lang="zh-TW" altLang="en-US" sz="40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再世之緣</a:t>
            </a:r>
            <a:r>
              <a:rPr lang="ja-JP" altLang="en-US" sz="40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」</a:t>
            </a:r>
            <a:endParaRPr lang="zh-TW" altLang="en-US" sz="4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99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amagatakanko.com/lsc/upfile/spot/0001/0299/10299_1_l.jpg">
            <a:extLst>
              <a:ext uri="{FF2B5EF4-FFF2-40B4-BE49-F238E27FC236}">
                <a16:creationId xmlns:a16="http://schemas.microsoft.com/office/drawing/2014/main" xmlns="" id="{884E81A8-A421-4079-8B32-51516D2C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04" y="975795"/>
            <a:ext cx="4538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tsuruokakanko.com/wp-content/uploads/2019/06/7900017a0821a3f2cc2d400ab3f385f2d7d3f91d-e1561302880392.jpg">
            <a:extLst>
              <a:ext uri="{FF2B5EF4-FFF2-40B4-BE49-F238E27FC236}">
                <a16:creationId xmlns:a16="http://schemas.microsoft.com/office/drawing/2014/main" xmlns="" id="{E5B4868B-89AF-4C44-803A-E6B666818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26" y="2347041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E02523A7-59AD-48A2-B909-05D137B03A5D}"/>
              </a:ext>
            </a:extLst>
          </p:cNvPr>
          <p:cNvSpPr txBox="1"/>
          <p:nvPr/>
        </p:nvSpPr>
        <p:spPr>
          <a:xfrm>
            <a:off x="5616027" y="1823821"/>
            <a:ext cx="580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湯殿山総本寺 大日坊瀧水寺</a:t>
            </a:r>
            <a:r>
              <a:rPr lang="ja-JP" altLang="en-US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／</a:t>
            </a:r>
            <a:r>
              <a:rPr lang="zh-TW" altLang="en-US" sz="28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真如海上人</a:t>
            </a:r>
            <a:endParaRPr lang="zh-TW" altLang="en-US" sz="2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E4760668-516B-4342-8DB6-7D7C5F27C8FA}"/>
              </a:ext>
            </a:extLst>
          </p:cNvPr>
          <p:cNvSpPr txBox="1"/>
          <p:nvPr/>
        </p:nvSpPr>
        <p:spPr>
          <a:xfrm>
            <a:off x="195274" y="452575"/>
            <a:ext cx="410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曹洞宗寺</a:t>
            </a:r>
            <a:r>
              <a:rPr lang="ja-JP" altLang="en-US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蔵高院／</a:t>
            </a:r>
            <a:r>
              <a:rPr lang="ja-JP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光明海上人</a:t>
            </a:r>
            <a:endParaRPr lang="zh-TW" altLang="en-US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2E6B2A27-616D-4DBB-8399-7DFFF78F5154}"/>
              </a:ext>
            </a:extLst>
          </p:cNvPr>
          <p:cNvSpPr txBox="1"/>
          <p:nvPr/>
        </p:nvSpPr>
        <p:spPr>
          <a:xfrm>
            <a:off x="4621981" y="114280"/>
            <a:ext cx="778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即身佛</a:t>
            </a:r>
            <a:r>
              <a:rPr lang="ja-JP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（</a:t>
            </a:r>
            <a:r>
              <a:rPr lang="zh-TW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木乃伊佛</a:t>
            </a:r>
            <a:r>
              <a:rPr lang="ja-JP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）</a:t>
            </a:r>
            <a:r>
              <a:rPr lang="en-US" altLang="ja-JP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————————————</a:t>
            </a:r>
            <a:endParaRPr lang="zh-TW" altLang="en-US" sz="2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D77A8776-2C83-438E-8E1B-3C30D6A01F6D}"/>
              </a:ext>
            </a:extLst>
          </p:cNvPr>
          <p:cNvSpPr txBox="1"/>
          <p:nvPr/>
        </p:nvSpPr>
        <p:spPr>
          <a:xfrm>
            <a:off x="4663610" y="562550"/>
            <a:ext cx="755337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9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僧侶が「穀断ち」などの厳しい修行を経て、土に掘った穴の中に「</a:t>
            </a:r>
            <a:r>
              <a:rPr lang="ja-JP" altLang="en-US" sz="19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入定</a:t>
            </a:r>
            <a:r>
              <a:rPr lang="ja-JP" altLang="en-US" sz="19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（にゅうじょう）」し、数年後に掘り出されたもの。</a:t>
            </a:r>
            <a:endParaRPr lang="en-US" altLang="ja-JP" sz="19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algn="r"/>
            <a:r>
              <a:rPr lang="ja-JP" altLang="en-US" sz="19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未来永劫まで残るミイラの姿となって、人々の救済を祈り続ける。</a:t>
            </a:r>
            <a:endParaRPr lang="zh-TW" altLang="en-US" sz="19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71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C34C9FF-2DA6-482B-8FDA-5C13FA36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53D4277-97FE-472A-A7F8-959C305B1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264AB5F-8EB5-4270-99F3-3142A55CC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59" t="18142" r="28566" b="2733"/>
          <a:stretch/>
        </p:blipFill>
        <p:spPr>
          <a:xfrm>
            <a:off x="1969960" y="111666"/>
            <a:ext cx="4691921" cy="663466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BF3F38C-5806-4676-B930-77EFF6ED131C}"/>
              </a:ext>
            </a:extLst>
          </p:cNvPr>
          <p:cNvSpPr txBox="1"/>
          <p:nvPr/>
        </p:nvSpPr>
        <p:spPr>
          <a:xfrm>
            <a:off x="6661881" y="3844977"/>
            <a:ext cx="4942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「再生」</a:t>
            </a:r>
            <a:endParaRPr lang="zh-TW" altLang="en-US" sz="8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39A8E6E6-D862-4781-936D-B31A7618766C}"/>
              </a:ext>
            </a:extLst>
          </p:cNvPr>
          <p:cNvSpPr txBox="1">
            <a:spLocks/>
          </p:cNvSpPr>
          <p:nvPr/>
        </p:nvSpPr>
        <p:spPr>
          <a:xfrm>
            <a:off x="14206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本</a:t>
            </a:r>
            <a:r>
              <a:rPr lang="zh-TW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文</a:t>
            </a:r>
          </a:p>
        </p:txBody>
      </p:sp>
    </p:spTree>
    <p:extLst>
      <p:ext uri="{BB962C8B-B14F-4D97-AF65-F5344CB8AC3E}">
        <p14:creationId xmlns:p14="http://schemas.microsoft.com/office/powerpoint/2010/main" val="136264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ADDA704-18C0-434A-A8CE-ACB6540C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zh-TW" sz="48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「</a:t>
            </a:r>
            <a:r>
              <a:rPr lang="zh-TW" altLang="en-US" sz="48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那是為了</a:t>
            </a:r>
            <a:r>
              <a:rPr lang="ja-JP" altLang="zh-TW" sz="4800" b="1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再生</a:t>
            </a:r>
            <a:r>
              <a:rPr lang="zh-TW" altLang="en-US" sz="48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的死。</a:t>
            </a:r>
            <a:r>
              <a:rPr lang="ja-JP" altLang="zh-TW" sz="48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」</a:t>
            </a:r>
            <a:endParaRPr lang="zh-TW" altLang="en-US" sz="4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032D4C1F-58C2-4AC3-B889-D97AD6AE2B13}"/>
              </a:ext>
            </a:extLst>
          </p:cNvPr>
          <p:cNvSpPr txBox="1">
            <a:spLocks/>
          </p:cNvSpPr>
          <p:nvPr/>
        </p:nvSpPr>
        <p:spPr>
          <a:xfrm>
            <a:off x="14206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本</a:t>
            </a:r>
            <a:r>
              <a:rPr lang="zh-TW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文</a:t>
            </a:r>
          </a:p>
        </p:txBody>
      </p:sp>
    </p:spTree>
    <p:extLst>
      <p:ext uri="{BB962C8B-B14F-4D97-AF65-F5344CB8AC3E}">
        <p14:creationId xmlns:p14="http://schemas.microsoft.com/office/powerpoint/2010/main" val="374317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re-media.com/wp-content/uploads/2017/07/roland-barthes_03-650x432.jpg">
            <a:extLst>
              <a:ext uri="{FF2B5EF4-FFF2-40B4-BE49-F238E27FC236}">
                <a16:creationId xmlns:a16="http://schemas.microsoft.com/office/drawing/2014/main" xmlns="" id="{B9259C0C-E282-4BF7-9372-BAD27A2B77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599"/>
            <a:ext cx="5837421" cy="38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73716704-5543-49D4-A1B7-A2D9FA8C50B8}"/>
              </a:ext>
            </a:extLst>
          </p:cNvPr>
          <p:cNvSpPr txBox="1"/>
          <p:nvPr/>
        </p:nvSpPr>
        <p:spPr>
          <a:xfrm>
            <a:off x="6036040" y="2888256"/>
            <a:ext cx="5837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羅蘭</a:t>
            </a:r>
            <a:r>
              <a:rPr lang="ja-JP" altLang="zh-TW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・</a:t>
            </a:r>
            <a:r>
              <a:rPr lang="zh-TW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巴特</a:t>
            </a:r>
            <a:endParaRPr lang="en-US" altLang="ja-JP" sz="36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r>
              <a:rPr lang="ja-JP" altLang="zh-TW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「</a:t>
            </a:r>
            <a:r>
              <a:rPr lang="ja-JP" altLang="zh-TW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作者</a:t>
            </a:r>
            <a:r>
              <a:rPr lang="zh-TW" altLang="en-US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之</a:t>
            </a:r>
            <a:r>
              <a:rPr lang="ja-JP" altLang="zh-TW" sz="3600" b="1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死</a:t>
            </a:r>
            <a:r>
              <a:rPr lang="ja-JP" altLang="zh-TW" sz="3600" dirty="0"/>
              <a:t>」</a:t>
            </a:r>
            <a:endParaRPr lang="en-US" altLang="ja-JP" sz="3600" dirty="0"/>
          </a:p>
          <a:p>
            <a:r>
              <a:rPr lang="ja-JP" altLang="zh-TW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（</a:t>
            </a:r>
            <a:r>
              <a:rPr lang="en-US" altLang="zh-TW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The </a:t>
            </a:r>
            <a:r>
              <a:rPr lang="en-US" altLang="zh-TW" sz="3600" b="1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Death</a:t>
            </a:r>
            <a:r>
              <a:rPr lang="en-US" altLang="zh-TW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of the Author</a:t>
            </a:r>
            <a:r>
              <a:rPr lang="ja-JP" altLang="zh-TW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）</a:t>
            </a:r>
            <a:endParaRPr lang="zh-TW" altLang="en-US" sz="3600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563F21C5-68B3-4806-9B63-6A287CF6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xmlns="" id="{FA7F9A96-3C91-4AEC-B8F1-BB9E23FCCD9D}"/>
              </a:ext>
            </a:extLst>
          </p:cNvPr>
          <p:cNvSpPr txBox="1">
            <a:spLocks/>
          </p:cNvSpPr>
          <p:nvPr/>
        </p:nvSpPr>
        <p:spPr>
          <a:xfrm>
            <a:off x="14206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本</a:t>
            </a:r>
            <a:r>
              <a:rPr lang="zh-TW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文</a:t>
            </a:r>
          </a:p>
        </p:txBody>
      </p:sp>
    </p:spTree>
    <p:extLst>
      <p:ext uri="{BB962C8B-B14F-4D97-AF65-F5344CB8AC3E}">
        <p14:creationId xmlns:p14="http://schemas.microsoft.com/office/powerpoint/2010/main" val="179695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xmlns="" id="{CDF16FFB-DE2B-4E9B-9B2E-B67125B3C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zh-TW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「</a:t>
            </a:r>
            <a:r>
              <a:rPr lang="zh-TW" altLang="en-US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那是為了</a:t>
            </a:r>
            <a:r>
              <a:rPr lang="ja-JP" altLang="zh-TW" sz="3600" b="1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再生</a:t>
            </a:r>
            <a:r>
              <a:rPr lang="zh-TW" altLang="en-US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的死。</a:t>
            </a:r>
            <a:r>
              <a:rPr lang="ja-JP" altLang="zh-TW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」</a:t>
            </a:r>
            <a:endParaRPr lang="en-US" altLang="ja-JP" sz="3600" b="1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48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⇩</a:t>
            </a:r>
            <a:endParaRPr lang="en-US" altLang="ja-JP" sz="4800" b="1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44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為了讓自身</a:t>
            </a:r>
            <a:r>
              <a:rPr lang="zh-TW" altLang="en-US" sz="4400" b="1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創造新的解釋</a:t>
            </a:r>
            <a:r>
              <a:rPr lang="zh-TW" altLang="en-US" sz="44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</a:t>
            </a:r>
            <a:r>
              <a:rPr lang="ja-JP" altLang="zh-TW" sz="44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死</a:t>
            </a:r>
            <a:endParaRPr lang="zh-TW" altLang="en-US" sz="7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0428739B-0C69-4D56-B540-DC862009410B}"/>
              </a:ext>
            </a:extLst>
          </p:cNvPr>
          <p:cNvSpPr txBox="1">
            <a:spLocks/>
          </p:cNvSpPr>
          <p:nvPr/>
        </p:nvSpPr>
        <p:spPr>
          <a:xfrm>
            <a:off x="14206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本</a:t>
            </a:r>
            <a:r>
              <a:rPr lang="zh-TW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文</a:t>
            </a:r>
          </a:p>
        </p:txBody>
      </p:sp>
    </p:spTree>
    <p:extLst>
      <p:ext uri="{BB962C8B-B14F-4D97-AF65-F5344CB8AC3E}">
        <p14:creationId xmlns:p14="http://schemas.microsoft.com/office/powerpoint/2010/main" val="292184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xmlns="" id="{04308092-31D5-4A3E-B0D8-B802CA1FCE7D}"/>
              </a:ext>
            </a:extLst>
          </p:cNvPr>
          <p:cNvSpPr txBox="1">
            <a:spLocks/>
          </p:cNvSpPr>
          <p:nvPr/>
        </p:nvSpPr>
        <p:spPr>
          <a:xfrm>
            <a:off x="1953886" y="2766218"/>
            <a:ext cx="11742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「</a:t>
            </a:r>
            <a:r>
              <a:rPr lang="zh-TW" altLang="en-US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文章純粹只是</a:t>
            </a:r>
            <a:r>
              <a:rPr lang="zh-TW" altLang="en-US" sz="3600" b="1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工具</a:t>
            </a:r>
            <a:r>
              <a:rPr lang="ja-JP" altLang="zh-TW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。</a:t>
            </a:r>
            <a:r>
              <a:rPr lang="zh-TW" altLang="en-US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不是最終目的</a:t>
            </a:r>
            <a:r>
              <a:rPr lang="ja-JP" altLang="en-US" sz="36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。 </a:t>
            </a:r>
            <a:r>
              <a:rPr lang="ja-JP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」</a:t>
            </a:r>
            <a:endParaRPr lang="zh-TW" altLang="en-US" sz="36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4000" b="1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859F3394-2AF3-4ABE-AEDD-BFB707D9F5AF}"/>
              </a:ext>
            </a:extLst>
          </p:cNvPr>
          <p:cNvSpPr txBox="1">
            <a:spLocks/>
          </p:cNvSpPr>
          <p:nvPr/>
        </p:nvSpPr>
        <p:spPr>
          <a:xfrm>
            <a:off x="14206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總結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14C30C01-517D-4D31-AD67-5E549CAFBBA9}"/>
              </a:ext>
            </a:extLst>
          </p:cNvPr>
          <p:cNvSpPr txBox="1"/>
          <p:nvPr/>
        </p:nvSpPr>
        <p:spPr>
          <a:xfrm>
            <a:off x="1953886" y="3960094"/>
            <a:ext cx="82842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道具</a:t>
            </a:r>
            <a:r>
              <a:rPr lang="ja-JP" altLang="en-US" sz="2800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（</a:t>
            </a:r>
            <a:r>
              <a:rPr lang="en-US" altLang="ja-JP" sz="2800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tool</a:t>
            </a:r>
            <a:r>
              <a:rPr lang="ja-JP" altLang="en-US" sz="2800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）</a:t>
            </a:r>
            <a:r>
              <a:rPr lang="ja-JP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：工具、用具、手段、方法</a:t>
            </a:r>
            <a:endParaRPr lang="en-US" altLang="ja-JP" sz="2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r>
              <a:rPr lang="ja-JP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　　　⇩</a:t>
            </a:r>
            <a:endParaRPr lang="en-US" altLang="ja-JP" sz="2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r>
              <a:rPr lang="ja-JP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　</a:t>
            </a:r>
            <a:r>
              <a:rPr lang="ja-JP" altLang="en-US" sz="6000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小説</a:t>
            </a:r>
            <a:endParaRPr lang="zh-TW" altLang="en-US" sz="3600" u="sng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45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B7E9F1C-FCC7-4D92-BDCB-4C637517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62" y="18255"/>
            <a:ext cx="10515600" cy="1325563"/>
          </a:xfrm>
        </p:spPr>
        <p:txBody>
          <a:bodyPr/>
          <a:lstStyle/>
          <a:p>
            <a:r>
              <a:rPr lang="zh-TW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總結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FCDB787-F639-492F-9CC8-A1B300F0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332" y="1536780"/>
            <a:ext cx="5551354" cy="2556766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7200" dirty="0">
                <a:solidFill>
                  <a:schemeClr val="accent1">
                    <a:lumMod val="7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好</a:t>
            </a:r>
            <a:r>
              <a:rPr lang="zh-TW" altLang="en-US" sz="7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故事</a:t>
            </a:r>
            <a:endParaRPr lang="en-US" altLang="ja-JP" sz="7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xmlns="" id="{4998ACBC-A509-4B9D-A5A6-7C8783664F43}"/>
              </a:ext>
            </a:extLst>
          </p:cNvPr>
          <p:cNvSpPr txBox="1">
            <a:spLocks/>
          </p:cNvSpPr>
          <p:nvPr/>
        </p:nvSpPr>
        <p:spPr>
          <a:xfrm>
            <a:off x="5616314" y="3147934"/>
            <a:ext cx="5551354" cy="2556767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72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壞</a:t>
            </a:r>
            <a:r>
              <a:rPr lang="zh-TW" altLang="en-US" sz="7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故事</a:t>
            </a:r>
            <a:endParaRPr lang="en-US" altLang="ja-JP" sz="7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C4692596-7040-429E-96F4-08C398C10273}"/>
              </a:ext>
            </a:extLst>
          </p:cNvPr>
          <p:cNvSpPr txBox="1"/>
          <p:nvPr/>
        </p:nvSpPr>
        <p:spPr>
          <a:xfrm>
            <a:off x="5586334" y="3117954"/>
            <a:ext cx="1274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＆</a:t>
            </a:r>
            <a:endParaRPr lang="zh-TW" altLang="en-US" sz="6000" dirty="0">
              <a:solidFill>
                <a:schemeClr val="tx1">
                  <a:lumMod val="50000"/>
                  <a:lumOff val="50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24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4450681-F41C-4EF8-8C7D-3BF9FEA4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DF701AA-C4B7-488A-805F-B41C60821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40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ご清聴</a:t>
            </a:r>
            <a:r>
              <a:rPr lang="ja-JP" altLang="en-US" sz="40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ありがとうございました！</a:t>
            </a:r>
            <a:endParaRPr lang="zh-TW" altLang="en-US" sz="4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18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16C1003-7F6C-46BF-A391-E74ACC51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737" y="1450873"/>
            <a:ext cx="10515600" cy="435133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研究動機</a:t>
            </a:r>
            <a:endParaRPr lang="en-US" altLang="ja-JP" sz="36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研究目的</a:t>
            </a:r>
            <a:endParaRPr lang="en-US" altLang="ja-JP" sz="36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研究方法</a:t>
            </a:r>
            <a:endParaRPr lang="en-US" altLang="ja-JP" sz="36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本</a:t>
            </a:r>
            <a:r>
              <a:rPr lang="zh-TW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文</a:t>
            </a:r>
            <a:endParaRPr lang="en-US" altLang="ja-JP" sz="36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總結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03A00FB7-8DD6-4222-B166-84153CB2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70" y="0"/>
            <a:ext cx="10515600" cy="1325563"/>
          </a:xfrm>
        </p:spPr>
        <p:txBody>
          <a:bodyPr/>
          <a:lstStyle/>
          <a:p>
            <a:r>
              <a:rPr lang="ja-JP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目次</a:t>
            </a:r>
            <a:endParaRPr lang="zh-TW" altLang="en-US" u="sng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27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0CB2884-5598-48C8-ABB3-C32132B4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70" y="0"/>
            <a:ext cx="10515600" cy="1325563"/>
          </a:xfrm>
        </p:spPr>
        <p:txBody>
          <a:bodyPr/>
          <a:lstStyle/>
          <a:p>
            <a:r>
              <a:rPr lang="ja-JP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研究動機</a:t>
            </a:r>
            <a:endParaRPr lang="zh-TW" altLang="en-US" u="sng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41C380E-CA80-43E8-B5F1-CFA4D9DE2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91" y="1120984"/>
            <a:ext cx="10285414" cy="1325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「</a:t>
            </a:r>
            <a:r>
              <a:rPr lang="zh-TW" altLang="en-US" sz="40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文章純粹只是</a:t>
            </a:r>
            <a:r>
              <a:rPr lang="zh-TW" altLang="en-US" sz="4000" b="1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工具</a:t>
            </a:r>
            <a:r>
              <a:rPr lang="ja-JP" altLang="zh-TW" sz="40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。</a:t>
            </a:r>
            <a:r>
              <a:rPr lang="zh-TW" altLang="en-US" sz="40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不是最終目的</a:t>
            </a:r>
            <a:r>
              <a:rPr lang="ja-JP" altLang="en-US" sz="40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。</a:t>
            </a:r>
            <a:r>
              <a:rPr lang="ja-JP" altLang="en-US" sz="40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」</a:t>
            </a:r>
            <a:endParaRPr lang="zh-TW" altLang="en-US" sz="4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pic>
        <p:nvPicPr>
          <p:cNvPr id="2050" name="Picture 2" descr="https://img.vitomag.com/8a/43/8a43dffc568a236bcc4be434718243b0.jpg">
            <a:extLst>
              <a:ext uri="{FF2B5EF4-FFF2-40B4-BE49-F238E27FC236}">
                <a16:creationId xmlns:a16="http://schemas.microsoft.com/office/drawing/2014/main" xmlns="" id="{C2F14930-FE34-4D16-B936-FFBEE860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7099"/>
            <a:ext cx="4386375" cy="35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1.meixingnan.com/cad6f6/9689a54b/cacbf7097a825f06c22229.jpg">
            <a:extLst>
              <a:ext uri="{FF2B5EF4-FFF2-40B4-BE49-F238E27FC236}">
                <a16:creationId xmlns:a16="http://schemas.microsoft.com/office/drawing/2014/main" xmlns="" id="{D7E11A27-636A-44AB-82FC-B0FAE106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20" y="2907791"/>
            <a:ext cx="5329680" cy="399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cdn.cna.com.tw/www/WebPhotos/1024/20201008/567x897_511414733333.jpg">
            <a:extLst>
              <a:ext uri="{FF2B5EF4-FFF2-40B4-BE49-F238E27FC236}">
                <a16:creationId xmlns:a16="http://schemas.microsoft.com/office/drawing/2014/main" xmlns="" id="{E46919C6-21CC-4DC1-BE39-43B606B0A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4"/>
          <a:stretch/>
        </p:blipFill>
        <p:spPr bwMode="auto">
          <a:xfrm>
            <a:off x="4252236" y="2325723"/>
            <a:ext cx="2972501" cy="415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9EE1AAD7-C05A-4A67-91BE-7C89461A8A18}"/>
              </a:ext>
            </a:extLst>
          </p:cNvPr>
          <p:cNvSpPr txBox="1"/>
          <p:nvPr/>
        </p:nvSpPr>
        <p:spPr>
          <a:xfrm>
            <a:off x="3984059" y="916558"/>
            <a:ext cx="263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（</a:t>
            </a:r>
            <a:r>
              <a:rPr lang="en-US" altLang="ja-JP" sz="36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tool</a:t>
            </a:r>
            <a:r>
              <a:rPr lang="ja-JP" altLang="en-US" sz="36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）</a:t>
            </a:r>
            <a:endParaRPr lang="zh-TW" alt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2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AC66501-1345-4C3B-94ED-C5A07B245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4" y="1856440"/>
            <a:ext cx="3330404" cy="474536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68FDCED-AB4A-4CE0-915D-5C453BC0E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39" y="1201052"/>
            <a:ext cx="3232327" cy="4784908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xmlns="" id="{C1ECC16C-71AC-429A-A02E-3385A7CA7151}"/>
              </a:ext>
            </a:extLst>
          </p:cNvPr>
          <p:cNvSpPr txBox="1">
            <a:spLocks/>
          </p:cNvSpPr>
          <p:nvPr/>
        </p:nvSpPr>
        <p:spPr>
          <a:xfrm>
            <a:off x="15927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研究動機</a:t>
            </a:r>
            <a:endParaRPr lang="zh-TW" altLang="en-US" u="sng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C00BE58-318E-46F7-ADC6-31A5F2BB2BA7}"/>
              </a:ext>
            </a:extLst>
          </p:cNvPr>
          <p:cNvSpPr txBox="1"/>
          <p:nvPr/>
        </p:nvSpPr>
        <p:spPr>
          <a:xfrm>
            <a:off x="159270" y="1025443"/>
            <a:ext cx="864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第１部</a:t>
            </a:r>
            <a:r>
              <a:rPr lang="zh-TW" altLang="en-US" sz="36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lang="zh-TW" altLang="en-US" sz="48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意念</a:t>
            </a:r>
            <a:r>
              <a:rPr lang="zh-TW" altLang="en-US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顯現篇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FCE4DCDC-5C16-4863-9BB3-BA350EE2077C}"/>
              </a:ext>
            </a:extLst>
          </p:cNvPr>
          <p:cNvSpPr txBox="1"/>
          <p:nvPr/>
        </p:nvSpPr>
        <p:spPr>
          <a:xfrm>
            <a:off x="4875115" y="5985960"/>
            <a:ext cx="1007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第２部</a:t>
            </a:r>
            <a:r>
              <a:rPr lang="ja-JP" altLang="en-US" sz="48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隱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喻</a:t>
            </a:r>
            <a:r>
              <a:rPr lang="zh-TW" altLang="en-US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遷移篇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29B1ABFC-E057-475C-8011-14D21F348928}"/>
              </a:ext>
            </a:extLst>
          </p:cNvPr>
          <p:cNvSpPr txBox="1"/>
          <p:nvPr/>
        </p:nvSpPr>
        <p:spPr>
          <a:xfrm>
            <a:off x="3877456" y="2567127"/>
            <a:ext cx="2218544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66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idea</a:t>
            </a:r>
            <a:endParaRPr lang="zh-TW" altLang="en-US" sz="6600" dirty="0">
              <a:solidFill>
                <a:srgbClr val="C0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59798906-A526-4027-B763-82E0193D433E}"/>
              </a:ext>
            </a:extLst>
          </p:cNvPr>
          <p:cNvSpPr txBox="1"/>
          <p:nvPr/>
        </p:nvSpPr>
        <p:spPr>
          <a:xfrm>
            <a:off x="4263746" y="3536623"/>
            <a:ext cx="4157323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6600" dirty="0">
                <a:solidFill>
                  <a:schemeClr val="accent1">
                    <a:lumMod val="7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metaphor</a:t>
            </a:r>
            <a:endParaRPr lang="zh-TW" altLang="en-US" sz="6600" dirty="0">
              <a:solidFill>
                <a:schemeClr val="accent1">
                  <a:lumMod val="7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51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xmlns="" id="{D351DC58-D375-4371-8485-6B92EC5E6DEE}"/>
              </a:ext>
            </a:extLst>
          </p:cNvPr>
          <p:cNvSpPr/>
          <p:nvPr/>
        </p:nvSpPr>
        <p:spPr>
          <a:xfrm>
            <a:off x="1181124" y="2817940"/>
            <a:ext cx="1663908" cy="1603948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4539894-3B18-4439-96B2-1CC66AEE9452}"/>
              </a:ext>
            </a:extLst>
          </p:cNvPr>
          <p:cNvSpPr/>
          <p:nvPr/>
        </p:nvSpPr>
        <p:spPr>
          <a:xfrm>
            <a:off x="1311474" y="3235193"/>
            <a:ext cx="134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idea</a:t>
            </a:r>
            <a:endParaRPr lang="zh-TW" altLang="en-US" sz="4400" dirty="0">
              <a:solidFill>
                <a:srgbClr val="C0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xmlns="" id="{AB8195BD-C5DA-4ADB-A9E5-606C40B993D9}"/>
              </a:ext>
            </a:extLst>
          </p:cNvPr>
          <p:cNvSpPr/>
          <p:nvPr/>
        </p:nvSpPr>
        <p:spPr>
          <a:xfrm>
            <a:off x="2283065" y="1405116"/>
            <a:ext cx="1663908" cy="1603948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1D953FC-98A4-4154-BE61-98E4D073354F}"/>
              </a:ext>
            </a:extLst>
          </p:cNvPr>
          <p:cNvSpPr/>
          <p:nvPr/>
        </p:nvSpPr>
        <p:spPr>
          <a:xfrm>
            <a:off x="2357039" y="2800491"/>
            <a:ext cx="134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idea</a:t>
            </a:r>
            <a:endParaRPr lang="zh-TW" altLang="en-US" sz="4400" dirty="0">
              <a:solidFill>
                <a:srgbClr val="C0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xmlns="" id="{76AEE842-61BE-4F0D-9A52-F9A9B5BAC470}"/>
              </a:ext>
            </a:extLst>
          </p:cNvPr>
          <p:cNvSpPr/>
          <p:nvPr/>
        </p:nvSpPr>
        <p:spPr>
          <a:xfrm>
            <a:off x="2193993" y="2383238"/>
            <a:ext cx="1663908" cy="1603948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79F6922-8F80-4759-8469-8FC368116135}"/>
              </a:ext>
            </a:extLst>
          </p:cNvPr>
          <p:cNvSpPr/>
          <p:nvPr/>
        </p:nvSpPr>
        <p:spPr>
          <a:xfrm>
            <a:off x="2482336" y="1767466"/>
            <a:ext cx="134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idea</a:t>
            </a:r>
            <a:endParaRPr lang="zh-TW" altLang="en-US" sz="4400" dirty="0">
              <a:solidFill>
                <a:srgbClr val="C0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xmlns="" id="{10F7CCEA-1E96-40E6-B0DD-BFB7A44FF1F4}"/>
              </a:ext>
            </a:extLst>
          </p:cNvPr>
          <p:cNvSpPr/>
          <p:nvPr/>
        </p:nvSpPr>
        <p:spPr>
          <a:xfrm>
            <a:off x="3275349" y="2284540"/>
            <a:ext cx="1663908" cy="1603948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03B790AD-7BDA-4A3D-8B02-D519BC40B2D9}"/>
              </a:ext>
            </a:extLst>
          </p:cNvPr>
          <p:cNvSpPr/>
          <p:nvPr/>
        </p:nvSpPr>
        <p:spPr>
          <a:xfrm>
            <a:off x="3435679" y="2701793"/>
            <a:ext cx="134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idea</a:t>
            </a:r>
            <a:endParaRPr lang="zh-TW" altLang="en-US" sz="4400" dirty="0">
              <a:solidFill>
                <a:srgbClr val="C0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xmlns="" id="{C5C264D8-02F6-4372-B79E-7BCB6E41EF8E}"/>
              </a:ext>
            </a:extLst>
          </p:cNvPr>
          <p:cNvSpPr/>
          <p:nvPr/>
        </p:nvSpPr>
        <p:spPr>
          <a:xfrm>
            <a:off x="1154240" y="1965984"/>
            <a:ext cx="1663908" cy="1603948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ABEAFB6-C89E-4768-8D49-284EEB2AE598}"/>
              </a:ext>
            </a:extLst>
          </p:cNvPr>
          <p:cNvSpPr/>
          <p:nvPr/>
        </p:nvSpPr>
        <p:spPr>
          <a:xfrm>
            <a:off x="1314570" y="2383237"/>
            <a:ext cx="134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idea</a:t>
            </a:r>
            <a:endParaRPr lang="zh-TW" altLang="en-US" sz="4400" dirty="0">
              <a:solidFill>
                <a:srgbClr val="C0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xmlns="" id="{E0EAC36D-4637-415E-90C4-71E875E6E3F8}"/>
              </a:ext>
            </a:extLst>
          </p:cNvPr>
          <p:cNvSpPr/>
          <p:nvPr/>
        </p:nvSpPr>
        <p:spPr>
          <a:xfrm>
            <a:off x="2922157" y="3295141"/>
            <a:ext cx="1663908" cy="1603948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CBF6940-9B6C-4546-8340-03421D023B68}"/>
              </a:ext>
            </a:extLst>
          </p:cNvPr>
          <p:cNvSpPr/>
          <p:nvPr/>
        </p:nvSpPr>
        <p:spPr>
          <a:xfrm>
            <a:off x="3082487" y="3712394"/>
            <a:ext cx="134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idea</a:t>
            </a:r>
            <a:endParaRPr lang="zh-TW" altLang="en-US" sz="4400" dirty="0">
              <a:solidFill>
                <a:srgbClr val="C0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xmlns="" id="{C65A6B04-9A9E-44E0-A515-4E4CF27D545B}"/>
              </a:ext>
            </a:extLst>
          </p:cNvPr>
          <p:cNvSpPr/>
          <p:nvPr/>
        </p:nvSpPr>
        <p:spPr>
          <a:xfrm>
            <a:off x="1738341" y="3604923"/>
            <a:ext cx="1663908" cy="1603948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604C8F5E-8832-4FA5-8820-233191199395}"/>
              </a:ext>
            </a:extLst>
          </p:cNvPr>
          <p:cNvSpPr/>
          <p:nvPr/>
        </p:nvSpPr>
        <p:spPr>
          <a:xfrm>
            <a:off x="1898671" y="4022176"/>
            <a:ext cx="134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idea</a:t>
            </a:r>
            <a:endParaRPr lang="zh-TW" altLang="en-US" sz="4400" dirty="0">
              <a:solidFill>
                <a:srgbClr val="C0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E1A2CB8-64E8-445F-90EF-F190A601F7E3}"/>
              </a:ext>
            </a:extLst>
          </p:cNvPr>
          <p:cNvSpPr/>
          <p:nvPr/>
        </p:nvSpPr>
        <p:spPr>
          <a:xfrm>
            <a:off x="467220" y="749518"/>
            <a:ext cx="5220000" cy="5220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A0C550DD-03F9-4656-A2CE-C1E869544C87}"/>
              </a:ext>
            </a:extLst>
          </p:cNvPr>
          <p:cNvSpPr/>
          <p:nvPr/>
        </p:nvSpPr>
        <p:spPr>
          <a:xfrm>
            <a:off x="467220" y="695861"/>
            <a:ext cx="2829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metaphor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04938509-AC77-47B0-867B-8FF0A355A7DE}"/>
              </a:ext>
            </a:extLst>
          </p:cNvPr>
          <p:cNvSpPr/>
          <p:nvPr/>
        </p:nvSpPr>
        <p:spPr>
          <a:xfrm rot="5400000">
            <a:off x="3952066" y="1739623"/>
            <a:ext cx="2829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metaphor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0919508C-C5C9-43FF-803C-7BE639132457}"/>
              </a:ext>
            </a:extLst>
          </p:cNvPr>
          <p:cNvSpPr/>
          <p:nvPr/>
        </p:nvSpPr>
        <p:spPr>
          <a:xfrm rot="16200000">
            <a:off x="-593035" y="4191254"/>
            <a:ext cx="2829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metaphor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6FB3B82-F1A2-4612-BC95-998C2867427F}"/>
              </a:ext>
            </a:extLst>
          </p:cNvPr>
          <p:cNvSpPr/>
          <p:nvPr/>
        </p:nvSpPr>
        <p:spPr>
          <a:xfrm rot="10800000">
            <a:off x="2818148" y="5210960"/>
            <a:ext cx="2829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metaphor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2810C487-510A-4C3A-8DFA-C7838E4FDCD8}"/>
              </a:ext>
            </a:extLst>
          </p:cNvPr>
          <p:cNvSpPr txBox="1"/>
          <p:nvPr/>
        </p:nvSpPr>
        <p:spPr>
          <a:xfrm>
            <a:off x="5736591" y="2461936"/>
            <a:ext cx="59419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＝</a:t>
            </a:r>
            <a:r>
              <a:rPr lang="ja-JP" altLang="en-US" sz="13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小説</a:t>
            </a:r>
            <a:endParaRPr lang="zh-TW" altLang="en-US" sz="13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60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8101C00-FBF2-4D64-8E42-1378951A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33" y="0"/>
            <a:ext cx="10515600" cy="1325563"/>
          </a:xfrm>
        </p:spPr>
        <p:txBody>
          <a:bodyPr/>
          <a:lstStyle/>
          <a:p>
            <a:r>
              <a:rPr lang="ja-JP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研究目的</a:t>
            </a:r>
            <a:endParaRPr lang="zh-TW" altLang="en-US" u="sng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52DDA79-51B9-42E1-BFA7-C808D47D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925" y="1253331"/>
            <a:ext cx="10515600" cy="435133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小説</a:t>
            </a: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</a:t>
            </a:r>
            <a:r>
              <a:rPr lang="ja-JP" altLang="en-US" sz="32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効能？</a:t>
            </a:r>
            <a:endParaRPr lang="en-US" altLang="ja-JP" sz="3200" dirty="0">
              <a:solidFill>
                <a:srgbClr val="C0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提供閱讀的</a:t>
            </a:r>
            <a:r>
              <a:rPr lang="zh-TW" altLang="en-US" sz="32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角度</a:t>
            </a:r>
            <a:endParaRPr lang="en-US" altLang="ja-JP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研究態度的</a:t>
            </a:r>
            <a:r>
              <a:rPr lang="zh-TW" altLang="en-US" sz="32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變化</a:t>
            </a:r>
          </a:p>
        </p:txBody>
      </p:sp>
    </p:spTree>
    <p:extLst>
      <p:ext uri="{BB962C8B-B14F-4D97-AF65-F5344CB8AC3E}">
        <p14:creationId xmlns:p14="http://schemas.microsoft.com/office/powerpoint/2010/main" val="20561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-ak.f.st-hatena.com/images/fotolife/n/nakanotaku/20120917/20120917031742.jpg">
            <a:extLst>
              <a:ext uri="{FF2B5EF4-FFF2-40B4-BE49-F238E27FC236}">
                <a16:creationId xmlns:a16="http://schemas.microsoft.com/office/drawing/2014/main" xmlns="" id="{74DB7AD8-631D-4343-97AA-A7E1CD03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3" y="1535555"/>
            <a:ext cx="6315389" cy="42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originals/ae/d9/92/aed992281f5b86fbee7cce770cd39bd9.jpg">
            <a:extLst>
              <a:ext uri="{FF2B5EF4-FFF2-40B4-BE49-F238E27FC236}">
                <a16:creationId xmlns:a16="http://schemas.microsoft.com/office/drawing/2014/main" xmlns="" id="{BFEFA463-512F-47AF-8541-9F9601D5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89" y="1147827"/>
            <a:ext cx="4464935" cy="652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33EA82AF-53AD-4187-A048-AEACD4B004C1}"/>
              </a:ext>
            </a:extLst>
          </p:cNvPr>
          <p:cNvSpPr txBox="1"/>
          <p:nvPr/>
        </p:nvSpPr>
        <p:spPr>
          <a:xfrm>
            <a:off x="250303" y="5846544"/>
            <a:ext cx="673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「</a:t>
            </a:r>
            <a:r>
              <a:rPr lang="zh-TW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雞蛋與高牆</a:t>
            </a:r>
            <a:r>
              <a:rPr lang="ja-JP" altLang="en-US" sz="36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」</a:t>
            </a:r>
            <a:r>
              <a:rPr lang="en-US" altLang="ja-JP" sz="24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―2009,</a:t>
            </a:r>
            <a:r>
              <a:rPr lang="ja-JP" altLang="en-US" sz="24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lang="zh-TW" altLang="en-US" sz="24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耶路薩冷文學獎</a:t>
            </a:r>
            <a:endParaRPr lang="zh-TW" altLang="en-US" sz="3600" dirty="0">
              <a:solidFill>
                <a:schemeClr val="bg2">
                  <a:lumMod val="2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13B19C59-40E6-4432-8206-5F9887D13D51}"/>
              </a:ext>
            </a:extLst>
          </p:cNvPr>
          <p:cNvSpPr txBox="1"/>
          <p:nvPr/>
        </p:nvSpPr>
        <p:spPr>
          <a:xfrm>
            <a:off x="6985416" y="193720"/>
            <a:ext cx="566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「</a:t>
            </a: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與影子共存</a:t>
            </a:r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」</a:t>
            </a:r>
            <a:endParaRPr lang="en-US" altLang="ja-JP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r>
              <a:rPr lang="ja-JP" altLang="en-US" sz="24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－</a:t>
            </a:r>
            <a:r>
              <a:rPr lang="en-US" altLang="ja-JP" sz="24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2017,</a:t>
            </a:r>
            <a:r>
              <a:rPr lang="ja-JP" altLang="en-US" sz="24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lang="zh-TW" altLang="en-US" sz="2400" dirty="0">
                <a:solidFill>
                  <a:schemeClr val="bg2">
                    <a:lumMod val="25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安徒生文學獎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xmlns="" id="{F5239BB9-A728-4D63-9BA1-843FD8BE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67" y="0"/>
            <a:ext cx="4464935" cy="1325563"/>
          </a:xfrm>
        </p:spPr>
        <p:txBody>
          <a:bodyPr/>
          <a:lstStyle/>
          <a:p>
            <a:r>
              <a:rPr lang="ja-JP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研究方法</a:t>
            </a:r>
            <a:endParaRPr lang="zh-TW" altLang="en-US" u="sng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42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752DFC5-3D1D-46C1-95BD-4F6D32FB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67" y="0"/>
            <a:ext cx="10515600" cy="1325563"/>
          </a:xfrm>
        </p:spPr>
        <p:txBody>
          <a:bodyPr/>
          <a:lstStyle/>
          <a:p>
            <a:r>
              <a:rPr lang="ja-JP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研究方法</a:t>
            </a:r>
            <a:endParaRPr lang="zh-TW" altLang="en-US" u="sng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xmlns="" id="{0A7D2460-1A75-4415-AF77-CE09C0755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9" y="1467112"/>
            <a:ext cx="3124076" cy="4501550"/>
          </a:xfrm>
          <a:prstGeom prst="rect">
            <a:avLst/>
          </a:prstGeom>
        </p:spPr>
      </p:pic>
      <p:pic>
        <p:nvPicPr>
          <p:cNvPr id="1026" name="Picture 2" descr="https://m.media-amazon.com/images/I/51mDRgQPDLL.jpg">
            <a:extLst>
              <a:ext uri="{FF2B5EF4-FFF2-40B4-BE49-F238E27FC236}">
                <a16:creationId xmlns:a16="http://schemas.microsoft.com/office/drawing/2014/main" xmlns="" id="{D5683DC7-DCDC-404F-91B8-47E173D3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25" y="1467112"/>
            <a:ext cx="3357510" cy="450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616UaDGeFsL.jpg">
            <a:extLst>
              <a:ext uri="{FF2B5EF4-FFF2-40B4-BE49-F238E27FC236}">
                <a16:creationId xmlns:a16="http://schemas.microsoft.com/office/drawing/2014/main" xmlns="" id="{56682A23-D403-4B18-ABB3-534EE98A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66" y="1467112"/>
            <a:ext cx="3168668" cy="450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1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E8B6772-A6A0-48C3-9B54-146E59CC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1797"/>
            <a:ext cx="10515600" cy="57862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與妻子分開</a:t>
            </a:r>
            <a:endParaRPr lang="en-US" altLang="zh-TW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⇩</a:t>
            </a:r>
            <a:endParaRPr lang="en-US" altLang="ja-JP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居住至</a:t>
            </a:r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（</a:t>
            </a: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畫家</a:t>
            </a:r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）</a:t>
            </a: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雨田具彥的家</a:t>
            </a:r>
            <a:endParaRPr lang="en-US" altLang="ja-JP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⇩</a:t>
            </a:r>
            <a:endParaRPr lang="en-US" altLang="ja-JP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發現日本畫</a:t>
            </a:r>
            <a:r>
              <a:rPr lang="en-US" altLang="zh-TW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〈</a:t>
            </a: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刺殺騎士團長</a:t>
            </a:r>
            <a:r>
              <a:rPr lang="en-US" altLang="zh-TW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〉</a:t>
            </a:r>
            <a:endParaRPr lang="en-US" altLang="ja-JP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⇩</a:t>
            </a:r>
            <a:endParaRPr lang="en-US" altLang="ja-JP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半夜聽見鈴聲</a:t>
            </a:r>
            <a:endParaRPr lang="en-US" altLang="zh-TW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⇩</a:t>
            </a:r>
            <a:endParaRPr lang="en-US" altLang="ja-JP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騎士團長</a:t>
            </a:r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（</a:t>
            </a:r>
            <a:r>
              <a:rPr lang="en-US" altLang="ja-JP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idea</a:t>
            </a:r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）</a:t>
            </a:r>
            <a:r>
              <a:rPr lang="zh-TW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出現</a:t>
            </a:r>
            <a:endParaRPr lang="en-US" altLang="ja-JP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⇩</a:t>
            </a:r>
            <a:endParaRPr lang="en-US" altLang="ja-JP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0" indent="0" algn="ctr">
              <a:buNone/>
            </a:pPr>
            <a:r>
              <a:rPr lang="en-US" altLang="ja-JP" sz="32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……</a:t>
            </a:r>
            <a:endParaRPr lang="zh-TW" altLang="en-US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309F5C80-0782-44B3-A847-431D07F8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67" y="0"/>
            <a:ext cx="10515600" cy="1325563"/>
          </a:xfrm>
        </p:spPr>
        <p:txBody>
          <a:bodyPr/>
          <a:lstStyle/>
          <a:p>
            <a:r>
              <a:rPr lang="ja-JP" altLang="en-US" u="sng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あらすじ</a:t>
            </a:r>
            <a:endParaRPr lang="zh-TW" altLang="en-US" u="sng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285B1AC3-88B2-4784-B3EE-3AD51CF27058}"/>
              </a:ext>
            </a:extLst>
          </p:cNvPr>
          <p:cNvSpPr txBox="1"/>
          <p:nvPr/>
        </p:nvSpPr>
        <p:spPr>
          <a:xfrm>
            <a:off x="9743607" y="6488668"/>
            <a:ext cx="269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※</a:t>
            </a: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欲知後續請詳見原作</a:t>
            </a:r>
          </a:p>
        </p:txBody>
      </p:sp>
    </p:spTree>
    <p:extLst>
      <p:ext uri="{BB962C8B-B14F-4D97-AF65-F5344CB8AC3E}">
        <p14:creationId xmlns:p14="http://schemas.microsoft.com/office/powerpoint/2010/main" val="214326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386</Words>
  <Application>Microsoft Office PowerPoint</Application>
  <PresentationFormat>寬螢幕</PresentationFormat>
  <Paragraphs>81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游ゴシック</vt:lpstr>
      <vt:lpstr>Yu Mincho Demibold</vt:lpstr>
      <vt:lpstr>新細明體</vt:lpstr>
      <vt:lpstr>Arial</vt:lpstr>
      <vt:lpstr>Calibri</vt:lpstr>
      <vt:lpstr>Calibri Light</vt:lpstr>
      <vt:lpstr>Wingdings</vt:lpstr>
      <vt:lpstr>Office 佈景主題</vt:lpstr>
      <vt:lpstr>村上春樹之小説的効能－ 以《刺殺騎士團長》為中心</vt:lpstr>
      <vt:lpstr>目次</vt:lpstr>
      <vt:lpstr>研究動機</vt:lpstr>
      <vt:lpstr>PowerPoint 簡報</vt:lpstr>
      <vt:lpstr>PowerPoint 簡報</vt:lpstr>
      <vt:lpstr>研究目的</vt:lpstr>
      <vt:lpstr>研究方法</vt:lpstr>
      <vt:lpstr>研究方法</vt:lpstr>
      <vt:lpstr>あらすじ</vt:lpstr>
      <vt:lpstr>本文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總結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村上春樹における小説の効能－『騎士団長殺し』を中心に</dc:title>
  <dc:creator>user</dc:creator>
  <cp:lastModifiedBy>USER</cp:lastModifiedBy>
  <cp:revision>91</cp:revision>
  <dcterms:created xsi:type="dcterms:W3CDTF">2021-03-16T16:37:53Z</dcterms:created>
  <dcterms:modified xsi:type="dcterms:W3CDTF">2021-05-20T00:34:12Z</dcterms:modified>
</cp:coreProperties>
</file>