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a1958002a_3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da1958002a_3_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da1958002a_3_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7b279910c2_1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7b279910c2_1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7b279910c2_1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7b279910c2_1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7b279910c2_1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7b279910c2_1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7b279910c2_1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7b279910c2_1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7b279910c2_1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da1958002a_3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da1958002a_3_2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da1958002a_3_2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d675dbecf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d675dbecf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d675dbecf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d675dbecf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d675dbecf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d675dbecf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d675dbecf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d675dbecf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d90900d891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d90900d891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d90900d891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da1958002a_3_7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da1958002a_3_7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da1958002a_3_7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a1958002a_3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da1958002a_3_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da1958002a_3_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a1958002a_3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da1958002a_3_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gda1958002a_3_1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b25b52ca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b25b52ca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b25b52ca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b25b52ca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7b25b52ca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7b25b52ca8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7b25b52ca8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b25b52ca8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da1958002a_3_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da1958002a_3_4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da1958002a_3_4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7b279910c2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7b279910c2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7b279910c2_1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59" name="Shape 59"/>
        <p:cNvGrpSpPr/>
        <p:nvPr/>
      </p:nvGrpSpPr>
      <p:grpSpPr>
        <a:xfrm>
          <a:off x="0" y="0"/>
          <a:ext cx="0" cy="0"/>
          <a:chOff x="0" y="0"/>
          <a:chExt cx="0" cy="0"/>
        </a:xfrm>
      </p:grpSpPr>
      <p:sp>
        <p:nvSpPr>
          <p:cNvPr id="60" name="Google Shape;60;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1" name="Google Shape;61;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2" name="Google Shape;62;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71" name="Shape 71"/>
        <p:cNvGrpSpPr/>
        <p:nvPr/>
      </p:nvGrpSpPr>
      <p:grpSpPr>
        <a:xfrm>
          <a:off x="0" y="0"/>
          <a:ext cx="0" cy="0"/>
          <a:chOff x="0" y="0"/>
          <a:chExt cx="0" cy="0"/>
        </a:xfrm>
      </p:grpSpPr>
      <p:sp>
        <p:nvSpPr>
          <p:cNvPr id="72" name="Google Shape;72;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3" name="Google Shape;73;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4" name="Google Shape;74;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9" name="Google Shape;79;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 name="Google Shape;80;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84" name="Shape 84"/>
        <p:cNvGrpSpPr/>
        <p:nvPr/>
      </p:nvGrpSpPr>
      <p:grpSpPr>
        <a:xfrm>
          <a:off x="0" y="0"/>
          <a:ext cx="0" cy="0"/>
          <a:chOff x="0" y="0"/>
          <a:chExt cx="0" cy="0"/>
        </a:xfrm>
      </p:grpSpPr>
      <p:sp>
        <p:nvSpPr>
          <p:cNvPr id="85" name="Google Shape;85;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7" name="Google Shape;87;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8" name="Google Shape;88;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9" name="Google Shape;89;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0" name="Google Shape;90;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1" name="Google Shape;91;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93" name="Shape 93"/>
        <p:cNvGrpSpPr/>
        <p:nvPr/>
      </p:nvGrpSpPr>
      <p:grpSpPr>
        <a:xfrm>
          <a:off x="0" y="0"/>
          <a:ext cx="0" cy="0"/>
          <a:chOff x="0" y="0"/>
          <a:chExt cx="0" cy="0"/>
        </a:xfrm>
      </p:grpSpPr>
      <p:sp>
        <p:nvSpPr>
          <p:cNvPr id="94" name="Google Shape;94;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5" name="Google Shape;95;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6" name="Google Shape;96;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98" name="Shape 98"/>
        <p:cNvGrpSpPr/>
        <p:nvPr/>
      </p:nvGrpSpPr>
      <p:grpSpPr>
        <a:xfrm>
          <a:off x="0" y="0"/>
          <a:ext cx="0" cy="0"/>
          <a:chOff x="0" y="0"/>
          <a:chExt cx="0" cy="0"/>
        </a:xfrm>
      </p:grpSpPr>
      <p:sp>
        <p:nvSpPr>
          <p:cNvPr id="99" name="Google Shape;99;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102" name="Shape 102"/>
        <p:cNvGrpSpPr/>
        <p:nvPr/>
      </p:nvGrpSpPr>
      <p:grpSpPr>
        <a:xfrm>
          <a:off x="0" y="0"/>
          <a:ext cx="0" cy="0"/>
          <a:chOff x="0" y="0"/>
          <a:chExt cx="0" cy="0"/>
        </a:xfrm>
      </p:grpSpPr>
      <p:sp>
        <p:nvSpPr>
          <p:cNvPr id="103" name="Google Shape;103;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4" name="Google Shape;104;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5" name="Google Shape;105;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6" name="Google Shape;106;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109" name="Shape 109"/>
        <p:cNvGrpSpPr/>
        <p:nvPr/>
      </p:nvGrpSpPr>
      <p:grpSpPr>
        <a:xfrm>
          <a:off x="0" y="0"/>
          <a:ext cx="0" cy="0"/>
          <a:chOff x="0" y="0"/>
          <a:chExt cx="0" cy="0"/>
        </a:xfrm>
      </p:grpSpPr>
      <p:sp>
        <p:nvSpPr>
          <p:cNvPr id="110" name="Google Shape;110;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1" name="Google Shape;111;p22"/>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112" name="Google Shape;112;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3" name="Google Shape;113;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5" name="Google Shape;115;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116" name="Shape 116"/>
        <p:cNvGrpSpPr/>
        <p:nvPr/>
      </p:nvGrpSpPr>
      <p:grpSpPr>
        <a:xfrm>
          <a:off x="0" y="0"/>
          <a:ext cx="0" cy="0"/>
          <a:chOff x="0" y="0"/>
          <a:chExt cx="0" cy="0"/>
        </a:xfrm>
      </p:grpSpPr>
      <p:sp>
        <p:nvSpPr>
          <p:cNvPr id="117" name="Google Shape;117;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8" name="Google Shape;118;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0" name="Google Shape;120;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1" name="Google Shape;121;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122" name="Shape 122"/>
        <p:cNvGrpSpPr/>
        <p:nvPr/>
      </p:nvGrpSpPr>
      <p:grpSpPr>
        <a:xfrm>
          <a:off x="0" y="0"/>
          <a:ext cx="0" cy="0"/>
          <a:chOff x="0" y="0"/>
          <a:chExt cx="0" cy="0"/>
        </a:xfrm>
      </p:grpSpPr>
      <p:sp>
        <p:nvSpPr>
          <p:cNvPr id="123" name="Google Shape;123;p2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4" name="Google Shape;124;p2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H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H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HK"/>
              <a:t>‹#›</a:t>
            </a:fld>
            <a:endParaRPr/>
          </a:p>
        </p:txBody>
      </p:sp>
      <p:grpSp>
        <p:nvGrpSpPr>
          <p:cNvPr id="56" name="Google Shape;56;p13"/>
          <p:cNvGrpSpPr/>
          <p:nvPr/>
        </p:nvGrpSpPr>
        <p:grpSpPr>
          <a:xfrm>
            <a:off x="0" y="0"/>
            <a:ext cx="9144000" cy="5143500"/>
            <a:chOff x="0" y="0"/>
            <a:chExt cx="12192000" cy="6858000"/>
          </a:xfrm>
        </p:grpSpPr>
        <p:sp>
          <p:nvSpPr>
            <p:cNvPr id="57" name="Google Shape;57;p13"/>
            <p:cNvSpPr/>
            <p:nvPr/>
          </p:nvSpPr>
          <p:spPr>
            <a:xfrm>
              <a:off x="0" y="0"/>
              <a:ext cx="12192000" cy="6858000"/>
            </a:xfrm>
            <a:prstGeom prst="rect">
              <a:avLst/>
            </a:prstGeom>
            <a:solidFill>
              <a:srgbClr val="FFEB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 name="Google Shape;58;p13"/>
            <p:cNvSpPr/>
            <p:nvPr/>
          </p:nvSpPr>
          <p:spPr>
            <a:xfrm>
              <a:off x="247650" y="266578"/>
              <a:ext cx="11696700" cy="6324844"/>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png"/><Relationship Id="rId10"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5.png"/><Relationship Id="rId10" Type="http://schemas.openxmlformats.org/officeDocument/2006/relationships/image" Target="../media/image5.png"/><Relationship Id="rId9"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6.png"/><Relationship Id="rId8"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7.png"/><Relationship Id="rId11" Type="http://schemas.openxmlformats.org/officeDocument/2006/relationships/image" Target="../media/image8.png"/><Relationship Id="rId10" Type="http://schemas.openxmlformats.org/officeDocument/2006/relationships/image" Target="../media/image10.png"/><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5.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5.png"/><Relationship Id="rId10" Type="http://schemas.openxmlformats.org/officeDocument/2006/relationships/image" Target="../media/image5.png"/><Relationship Id="rId9"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5.png"/><Relationship Id="rId10" Type="http://schemas.openxmlformats.org/officeDocument/2006/relationships/image" Target="../media/image5.png"/><Relationship Id="rId9"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6.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5"/>
          <p:cNvPicPr preferRelativeResize="0"/>
          <p:nvPr/>
        </p:nvPicPr>
        <p:blipFill rotWithShape="1">
          <a:blip r:embed="rId3">
            <a:alphaModFix/>
          </a:blip>
          <a:srcRect b="0" l="0" r="0" t="0"/>
          <a:stretch/>
        </p:blipFill>
        <p:spPr>
          <a:xfrm>
            <a:off x="237175" y="199934"/>
            <a:ext cx="2562787" cy="1524375"/>
          </a:xfrm>
          <a:prstGeom prst="rect">
            <a:avLst/>
          </a:prstGeom>
          <a:noFill/>
          <a:ln>
            <a:noFill/>
          </a:ln>
        </p:spPr>
      </p:pic>
      <p:pic>
        <p:nvPicPr>
          <p:cNvPr id="134" name="Google Shape;134;p25"/>
          <p:cNvPicPr preferRelativeResize="0"/>
          <p:nvPr/>
        </p:nvPicPr>
        <p:blipFill rotWithShape="1">
          <a:blip r:embed="rId4">
            <a:alphaModFix/>
          </a:blip>
          <a:srcRect b="0" l="0" r="0" t="0"/>
          <a:stretch/>
        </p:blipFill>
        <p:spPr>
          <a:xfrm>
            <a:off x="7405560" y="399867"/>
            <a:ext cx="1162305" cy="1486266"/>
          </a:xfrm>
          <a:prstGeom prst="rect">
            <a:avLst/>
          </a:prstGeom>
          <a:noFill/>
          <a:ln>
            <a:noFill/>
          </a:ln>
        </p:spPr>
      </p:pic>
      <p:pic>
        <p:nvPicPr>
          <p:cNvPr id="135" name="Google Shape;135;p25"/>
          <p:cNvPicPr preferRelativeResize="0"/>
          <p:nvPr/>
        </p:nvPicPr>
        <p:blipFill rotWithShape="1">
          <a:blip r:embed="rId5">
            <a:alphaModFix/>
          </a:blip>
          <a:srcRect b="0" l="0" r="0" t="0"/>
          <a:stretch/>
        </p:blipFill>
        <p:spPr>
          <a:xfrm>
            <a:off x="8182018" y="1886133"/>
            <a:ext cx="771694" cy="400148"/>
          </a:xfrm>
          <a:prstGeom prst="rect">
            <a:avLst/>
          </a:prstGeom>
          <a:noFill/>
          <a:ln>
            <a:noFill/>
          </a:ln>
        </p:spPr>
      </p:pic>
      <p:pic>
        <p:nvPicPr>
          <p:cNvPr id="136" name="Google Shape;136;p25"/>
          <p:cNvPicPr preferRelativeResize="0"/>
          <p:nvPr/>
        </p:nvPicPr>
        <p:blipFill rotWithShape="1">
          <a:blip r:embed="rId6">
            <a:alphaModFix/>
          </a:blip>
          <a:srcRect b="0" l="0" r="0" t="0"/>
          <a:stretch/>
        </p:blipFill>
        <p:spPr>
          <a:xfrm>
            <a:off x="5814536" y="624100"/>
            <a:ext cx="1591024" cy="857461"/>
          </a:xfrm>
          <a:prstGeom prst="rect">
            <a:avLst/>
          </a:prstGeom>
          <a:noFill/>
          <a:ln>
            <a:noFill/>
          </a:ln>
        </p:spPr>
      </p:pic>
      <p:sp>
        <p:nvSpPr>
          <p:cNvPr id="137" name="Google Shape;137;p25"/>
          <p:cNvSpPr txBox="1"/>
          <p:nvPr/>
        </p:nvSpPr>
        <p:spPr>
          <a:xfrm>
            <a:off x="1220100" y="2025250"/>
            <a:ext cx="6703800" cy="2285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zh-HK" sz="3600">
                <a:solidFill>
                  <a:schemeClr val="dk1"/>
                </a:solidFill>
              </a:rPr>
              <a:t>《瑪雅蜜蜂歷險記》（第1章）翻譯實踐報告</a:t>
            </a:r>
            <a:endParaRPr b="1" sz="3600">
              <a:solidFill>
                <a:schemeClr val="dk1"/>
              </a:solidFill>
            </a:endParaRPr>
          </a:p>
          <a:p>
            <a:pPr indent="0" lvl="0" marL="0" marR="0" rtl="0" algn="ctr">
              <a:spcBef>
                <a:spcPts val="0"/>
              </a:spcBef>
              <a:spcAft>
                <a:spcPts val="0"/>
              </a:spcAft>
              <a:buNone/>
            </a:pPr>
            <a:r>
              <a:t/>
            </a:r>
            <a:endParaRPr b="1" sz="2400">
              <a:solidFill>
                <a:schemeClr val="dk1"/>
              </a:solidFill>
            </a:endParaRPr>
          </a:p>
          <a:p>
            <a:pPr indent="0" lvl="0" marL="0" marR="0" rtl="0" algn="ctr">
              <a:spcBef>
                <a:spcPts val="0"/>
              </a:spcBef>
              <a:spcAft>
                <a:spcPts val="0"/>
              </a:spcAft>
              <a:buNone/>
            </a:pPr>
            <a:r>
              <a:rPr b="1" lang="zh-HK" sz="2400">
                <a:solidFill>
                  <a:schemeClr val="dk1"/>
                </a:solidFill>
              </a:rPr>
              <a:t>A Report on the Translation of “Die Biene Maja und ihre Abenteuer” (Chapter 1)</a:t>
            </a:r>
            <a:endParaRPr sz="2400"/>
          </a:p>
        </p:txBody>
      </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23" presetSubtype="16">
                                  <p:stCondLst>
                                    <p:cond delay="25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ppt_w</p:attrName>
                                        </p:attrNameLst>
                                      </p:cBhvr>
                                      <p:tavLst>
                                        <p:tav fmla="" tm="0">
                                          <p:val>
                                            <p:strVal val="0"/>
                                          </p:val>
                                        </p:tav>
                                        <p:tav fmla="" tm="100000">
                                          <p:val>
                                            <p:strVal val="#ppt_w"/>
                                          </p:val>
                                        </p:tav>
                                      </p:tavLst>
                                    </p:anim>
                                    <p:anim calcmode="lin" valueType="num">
                                      <p:cBhvr additive="base">
                                        <p:cTn dur="500"/>
                                        <p:tgtEl>
                                          <p:spTgt spid="13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4"/>
          <p:cNvPicPr preferRelativeResize="0"/>
          <p:nvPr/>
        </p:nvPicPr>
        <p:blipFill rotWithShape="1">
          <a:blip r:embed="rId3">
            <a:alphaModFix/>
          </a:blip>
          <a:srcRect b="0" l="0" r="0" t="0"/>
          <a:stretch/>
        </p:blipFill>
        <p:spPr>
          <a:xfrm>
            <a:off x="289994" y="299946"/>
            <a:ext cx="825997" cy="685892"/>
          </a:xfrm>
          <a:prstGeom prst="rect">
            <a:avLst/>
          </a:prstGeom>
          <a:noFill/>
          <a:ln>
            <a:noFill/>
          </a:ln>
        </p:spPr>
      </p:pic>
      <p:pic>
        <p:nvPicPr>
          <p:cNvPr id="264" name="Google Shape;264;p34"/>
          <p:cNvPicPr preferRelativeResize="0"/>
          <p:nvPr/>
        </p:nvPicPr>
        <p:blipFill rotWithShape="1">
          <a:blip r:embed="rId4">
            <a:alphaModFix/>
          </a:blip>
          <a:srcRect b="0" l="0" r="29438" t="0"/>
          <a:stretch/>
        </p:blipFill>
        <p:spPr>
          <a:xfrm>
            <a:off x="7289117" y="3379833"/>
            <a:ext cx="1808331" cy="1524376"/>
          </a:xfrm>
          <a:prstGeom prst="rect">
            <a:avLst/>
          </a:prstGeom>
          <a:noFill/>
          <a:ln>
            <a:noFill/>
          </a:ln>
        </p:spPr>
      </p:pic>
      <p:sp>
        <p:nvSpPr>
          <p:cNvPr id="265" name="Google Shape;265;p34"/>
          <p:cNvSpPr txBox="1"/>
          <p:nvPr/>
        </p:nvSpPr>
        <p:spPr>
          <a:xfrm>
            <a:off x="1130279" y="375247"/>
            <a:ext cx="27885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2400">
                <a:solidFill>
                  <a:schemeClr val="dk1"/>
                </a:solidFill>
              </a:rPr>
              <a:t>翻譯策略擬定</a:t>
            </a:r>
            <a:endParaRPr sz="1100"/>
          </a:p>
        </p:txBody>
      </p:sp>
      <p:sp>
        <p:nvSpPr>
          <p:cNvPr id="266" name="Google Shape;266;p34"/>
          <p:cNvSpPr txBox="1"/>
          <p:nvPr/>
        </p:nvSpPr>
        <p:spPr>
          <a:xfrm>
            <a:off x="1158854" y="726430"/>
            <a:ext cx="23676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1100"/>
              <a:t>ÜBERSETZUNGSSTRATEGIE</a:t>
            </a:r>
            <a:endParaRPr sz="1100">
              <a:latin typeface="Arial"/>
              <a:ea typeface="Arial"/>
              <a:cs typeface="Arial"/>
              <a:sym typeface="Arial"/>
            </a:endParaRPr>
          </a:p>
        </p:txBody>
      </p:sp>
      <p:sp>
        <p:nvSpPr>
          <p:cNvPr id="267" name="Google Shape;267;p34"/>
          <p:cNvSpPr/>
          <p:nvPr/>
        </p:nvSpPr>
        <p:spPr>
          <a:xfrm>
            <a:off x="1526327" y="2395547"/>
            <a:ext cx="2497800" cy="5541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b="1" lang="zh-HK" sz="3100"/>
              <a:t>原文</a:t>
            </a:r>
            <a:endParaRPr sz="2100"/>
          </a:p>
        </p:txBody>
      </p:sp>
      <p:grpSp>
        <p:nvGrpSpPr>
          <p:cNvPr id="268" name="Google Shape;268;p34"/>
          <p:cNvGrpSpPr/>
          <p:nvPr/>
        </p:nvGrpSpPr>
        <p:grpSpPr>
          <a:xfrm>
            <a:off x="2071882" y="1827648"/>
            <a:ext cx="1406691" cy="899640"/>
            <a:chOff x="2743410" y="2454563"/>
            <a:chExt cx="1875588" cy="1199520"/>
          </a:xfrm>
        </p:grpSpPr>
        <p:pic>
          <p:nvPicPr>
            <p:cNvPr id="269" name="Google Shape;269;p34"/>
            <p:cNvPicPr preferRelativeResize="0"/>
            <p:nvPr/>
          </p:nvPicPr>
          <p:blipFill rotWithShape="1">
            <a:blip r:embed="rId5">
              <a:alphaModFix/>
            </a:blip>
            <a:srcRect b="0" l="0" r="0" t="0"/>
            <a:stretch/>
          </p:blipFill>
          <p:spPr>
            <a:xfrm rot="-705767">
              <a:off x="2813226" y="2622440"/>
              <a:ext cx="1735955" cy="863767"/>
            </a:xfrm>
            <a:prstGeom prst="rect">
              <a:avLst/>
            </a:prstGeom>
            <a:noFill/>
            <a:ln>
              <a:noFill/>
            </a:ln>
          </p:spPr>
        </p:pic>
        <p:sp>
          <p:nvSpPr>
            <p:cNvPr id="270" name="Google Shape;270;p34"/>
            <p:cNvSpPr txBox="1"/>
            <p:nvPr/>
          </p:nvSpPr>
          <p:spPr>
            <a:xfrm>
              <a:off x="3278180" y="2731157"/>
              <a:ext cx="844200" cy="6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700">
                <a:solidFill>
                  <a:schemeClr val="dk1"/>
                </a:solidFill>
                <a:latin typeface="Arial"/>
                <a:ea typeface="Arial"/>
                <a:cs typeface="Arial"/>
                <a:sym typeface="Arial"/>
              </a:endParaRPr>
            </a:p>
          </p:txBody>
        </p:sp>
      </p:grpSp>
      <p:grpSp>
        <p:nvGrpSpPr>
          <p:cNvPr id="271" name="Google Shape;271;p34"/>
          <p:cNvGrpSpPr/>
          <p:nvPr/>
        </p:nvGrpSpPr>
        <p:grpSpPr>
          <a:xfrm>
            <a:off x="2086132" y="2727310"/>
            <a:ext cx="1378178" cy="592300"/>
            <a:chOff x="2781426" y="3817480"/>
            <a:chExt cx="1837571" cy="789734"/>
          </a:xfrm>
        </p:grpSpPr>
        <p:pic>
          <p:nvPicPr>
            <p:cNvPr id="272" name="Google Shape;272;p34"/>
            <p:cNvPicPr preferRelativeResize="0"/>
            <p:nvPr/>
          </p:nvPicPr>
          <p:blipFill rotWithShape="1">
            <a:blip r:embed="rId6">
              <a:alphaModFix/>
            </a:blip>
            <a:srcRect b="0" l="0" r="0" t="0"/>
            <a:stretch/>
          </p:blipFill>
          <p:spPr>
            <a:xfrm>
              <a:off x="2781426" y="3862003"/>
              <a:ext cx="1837571" cy="745211"/>
            </a:xfrm>
            <a:prstGeom prst="rect">
              <a:avLst/>
            </a:prstGeom>
            <a:noFill/>
            <a:ln>
              <a:noFill/>
            </a:ln>
          </p:spPr>
        </p:pic>
        <p:sp>
          <p:nvSpPr>
            <p:cNvPr id="273" name="Google Shape;273;p34"/>
            <p:cNvSpPr txBox="1"/>
            <p:nvPr/>
          </p:nvSpPr>
          <p:spPr>
            <a:xfrm>
              <a:off x="3259172" y="3817480"/>
              <a:ext cx="844200" cy="6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700">
                <a:solidFill>
                  <a:schemeClr val="dk1"/>
                </a:solidFill>
                <a:latin typeface="Arial"/>
                <a:ea typeface="Arial"/>
                <a:cs typeface="Arial"/>
                <a:sym typeface="Arial"/>
              </a:endParaRPr>
            </a:p>
          </p:txBody>
        </p:sp>
      </p:grpSp>
      <p:sp>
        <p:nvSpPr>
          <p:cNvPr id="274" name="Google Shape;274;p34"/>
          <p:cNvSpPr/>
          <p:nvPr/>
        </p:nvSpPr>
        <p:spPr>
          <a:xfrm>
            <a:off x="3374557" y="1798955"/>
            <a:ext cx="2722099" cy="467694"/>
          </a:xfrm>
          <a:custGeom>
            <a:rect b="b" l="l" r="r" t="t"/>
            <a:pathLst>
              <a:path extrusionOk="0" h="623592" w="3629465">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cap="flat" cmpd="sng" w="19050">
            <a:solidFill>
              <a:srgbClr val="3F3F3F"/>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5" name="Google Shape;275;p34"/>
          <p:cNvSpPr/>
          <p:nvPr/>
        </p:nvSpPr>
        <p:spPr>
          <a:xfrm>
            <a:off x="3435734" y="2970517"/>
            <a:ext cx="2722099" cy="467694"/>
          </a:xfrm>
          <a:custGeom>
            <a:rect b="b" l="l" r="r" t="t"/>
            <a:pathLst>
              <a:path extrusionOk="0" h="623592" w="3629465">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cap="flat" cmpd="sng" w="19050">
            <a:solidFill>
              <a:srgbClr val="3F3F3F"/>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6" name="Google Shape;276;p34"/>
          <p:cNvSpPr/>
          <p:nvPr/>
        </p:nvSpPr>
        <p:spPr>
          <a:xfrm>
            <a:off x="4572000" y="2370125"/>
            <a:ext cx="13782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zh-HK" sz="1100"/>
              <a:t>以兒童及少年為主</a:t>
            </a:r>
            <a:endParaRPr sz="1100"/>
          </a:p>
        </p:txBody>
      </p:sp>
      <p:sp>
        <p:nvSpPr>
          <p:cNvPr id="277" name="Google Shape;277;p34"/>
          <p:cNvSpPr/>
          <p:nvPr/>
        </p:nvSpPr>
        <p:spPr>
          <a:xfrm>
            <a:off x="4572000" y="1873500"/>
            <a:ext cx="1261800" cy="2814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zh-HK"/>
              <a:t>原文讀者設定</a:t>
            </a:r>
            <a:endParaRPr sz="1100"/>
          </a:p>
        </p:txBody>
      </p:sp>
      <p:sp>
        <p:nvSpPr>
          <p:cNvPr id="278" name="Google Shape;278;p34"/>
          <p:cNvSpPr/>
          <p:nvPr/>
        </p:nvSpPr>
        <p:spPr>
          <a:xfrm>
            <a:off x="4572000" y="3592200"/>
            <a:ext cx="2327100" cy="7737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zh-HK" sz="1100"/>
              <a:t>以教育兒童及少年為主要目的，希望能夠為他們樹立正面榜樣，並開啟昆蟲啟蒙之旅。</a:t>
            </a:r>
            <a:endParaRPr sz="1100"/>
          </a:p>
        </p:txBody>
      </p:sp>
      <p:sp>
        <p:nvSpPr>
          <p:cNvPr id="279" name="Google Shape;279;p34"/>
          <p:cNvSpPr/>
          <p:nvPr/>
        </p:nvSpPr>
        <p:spPr>
          <a:xfrm>
            <a:off x="4562250" y="3033050"/>
            <a:ext cx="894600" cy="2814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zh-HK"/>
              <a:t>原文目的</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500"/>
                                        <p:tgtEl>
                                          <p:spTgt spid="26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500"/>
                                        <p:tgtEl>
                                          <p:spTgt spid="271"/>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5"/>
          <p:cNvPicPr preferRelativeResize="0"/>
          <p:nvPr/>
        </p:nvPicPr>
        <p:blipFill rotWithShape="1">
          <a:blip r:embed="rId3">
            <a:alphaModFix/>
          </a:blip>
          <a:srcRect b="0" l="0" r="0" t="0"/>
          <a:stretch/>
        </p:blipFill>
        <p:spPr>
          <a:xfrm>
            <a:off x="289994" y="299946"/>
            <a:ext cx="825997" cy="685892"/>
          </a:xfrm>
          <a:prstGeom prst="rect">
            <a:avLst/>
          </a:prstGeom>
          <a:noFill/>
          <a:ln>
            <a:noFill/>
          </a:ln>
        </p:spPr>
      </p:pic>
      <p:pic>
        <p:nvPicPr>
          <p:cNvPr id="286" name="Google Shape;286;p35"/>
          <p:cNvPicPr preferRelativeResize="0"/>
          <p:nvPr/>
        </p:nvPicPr>
        <p:blipFill rotWithShape="1">
          <a:blip r:embed="rId4">
            <a:alphaModFix/>
          </a:blip>
          <a:srcRect b="0" l="0" r="29438" t="0"/>
          <a:stretch/>
        </p:blipFill>
        <p:spPr>
          <a:xfrm>
            <a:off x="7289117" y="3379833"/>
            <a:ext cx="1808331" cy="1524376"/>
          </a:xfrm>
          <a:prstGeom prst="rect">
            <a:avLst/>
          </a:prstGeom>
          <a:noFill/>
          <a:ln>
            <a:noFill/>
          </a:ln>
        </p:spPr>
      </p:pic>
      <p:sp>
        <p:nvSpPr>
          <p:cNvPr id="287" name="Google Shape;287;p35"/>
          <p:cNvSpPr txBox="1"/>
          <p:nvPr/>
        </p:nvSpPr>
        <p:spPr>
          <a:xfrm>
            <a:off x="1130279" y="375247"/>
            <a:ext cx="27885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2400">
                <a:solidFill>
                  <a:schemeClr val="dk1"/>
                </a:solidFill>
              </a:rPr>
              <a:t>翻譯策略擬定</a:t>
            </a:r>
            <a:endParaRPr sz="1100"/>
          </a:p>
        </p:txBody>
      </p:sp>
      <p:sp>
        <p:nvSpPr>
          <p:cNvPr id="288" name="Google Shape;288;p35"/>
          <p:cNvSpPr txBox="1"/>
          <p:nvPr/>
        </p:nvSpPr>
        <p:spPr>
          <a:xfrm>
            <a:off x="1158854" y="726430"/>
            <a:ext cx="23676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1100"/>
              <a:t>ÜBERSETZUNGSSTRATEGIE</a:t>
            </a:r>
            <a:endParaRPr sz="1100">
              <a:latin typeface="Arial"/>
              <a:ea typeface="Arial"/>
              <a:cs typeface="Arial"/>
              <a:sym typeface="Arial"/>
            </a:endParaRPr>
          </a:p>
        </p:txBody>
      </p:sp>
      <p:sp>
        <p:nvSpPr>
          <p:cNvPr id="289" name="Google Shape;289;p35"/>
          <p:cNvSpPr/>
          <p:nvPr/>
        </p:nvSpPr>
        <p:spPr>
          <a:xfrm>
            <a:off x="2308113" y="2370125"/>
            <a:ext cx="934200" cy="5541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b="1" lang="zh-HK" sz="3100"/>
              <a:t>譯文</a:t>
            </a:r>
            <a:endParaRPr sz="2100"/>
          </a:p>
        </p:txBody>
      </p:sp>
      <p:grpSp>
        <p:nvGrpSpPr>
          <p:cNvPr id="290" name="Google Shape;290;p35"/>
          <p:cNvGrpSpPr/>
          <p:nvPr/>
        </p:nvGrpSpPr>
        <p:grpSpPr>
          <a:xfrm>
            <a:off x="2086132" y="2721310"/>
            <a:ext cx="1378178" cy="592300"/>
            <a:chOff x="2781426" y="3817480"/>
            <a:chExt cx="1837571" cy="789734"/>
          </a:xfrm>
        </p:grpSpPr>
        <p:pic>
          <p:nvPicPr>
            <p:cNvPr id="291" name="Google Shape;291;p35"/>
            <p:cNvPicPr preferRelativeResize="0"/>
            <p:nvPr/>
          </p:nvPicPr>
          <p:blipFill rotWithShape="1">
            <a:blip r:embed="rId5">
              <a:alphaModFix/>
            </a:blip>
            <a:srcRect b="0" l="0" r="0" t="0"/>
            <a:stretch/>
          </p:blipFill>
          <p:spPr>
            <a:xfrm>
              <a:off x="2781426" y="3862003"/>
              <a:ext cx="1837571" cy="745211"/>
            </a:xfrm>
            <a:prstGeom prst="rect">
              <a:avLst/>
            </a:prstGeom>
            <a:noFill/>
            <a:ln>
              <a:noFill/>
            </a:ln>
          </p:spPr>
        </p:pic>
        <p:sp>
          <p:nvSpPr>
            <p:cNvPr id="292" name="Google Shape;292;p35"/>
            <p:cNvSpPr txBox="1"/>
            <p:nvPr/>
          </p:nvSpPr>
          <p:spPr>
            <a:xfrm>
              <a:off x="3259172" y="3817480"/>
              <a:ext cx="844200" cy="6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700">
                <a:solidFill>
                  <a:schemeClr val="dk1"/>
                </a:solidFill>
                <a:latin typeface="Arial"/>
                <a:ea typeface="Arial"/>
                <a:cs typeface="Arial"/>
                <a:sym typeface="Arial"/>
              </a:endParaRPr>
            </a:p>
          </p:txBody>
        </p:sp>
      </p:grpSp>
      <p:sp>
        <p:nvSpPr>
          <p:cNvPr id="293" name="Google Shape;293;p35"/>
          <p:cNvSpPr/>
          <p:nvPr/>
        </p:nvSpPr>
        <p:spPr>
          <a:xfrm>
            <a:off x="3374557" y="1798955"/>
            <a:ext cx="2722099" cy="467694"/>
          </a:xfrm>
          <a:custGeom>
            <a:rect b="b" l="l" r="r" t="t"/>
            <a:pathLst>
              <a:path extrusionOk="0" h="623592" w="3629465">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cap="flat" cmpd="sng" w="19050">
            <a:solidFill>
              <a:srgbClr val="3F3F3F"/>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4" name="Google Shape;294;p35"/>
          <p:cNvSpPr/>
          <p:nvPr/>
        </p:nvSpPr>
        <p:spPr>
          <a:xfrm>
            <a:off x="3435734" y="2970517"/>
            <a:ext cx="2722099" cy="467694"/>
          </a:xfrm>
          <a:custGeom>
            <a:rect b="b" l="l" r="r" t="t"/>
            <a:pathLst>
              <a:path extrusionOk="0" h="623592" w="3629465">
                <a:moveTo>
                  <a:pt x="0" y="400866"/>
                </a:moveTo>
                <a:cubicBezTo>
                  <a:pt x="271975" y="134752"/>
                  <a:pt x="778412" y="-197011"/>
                  <a:pt x="956603" y="147647"/>
                </a:cubicBezTo>
                <a:cubicBezTo>
                  <a:pt x="1134794" y="492305"/>
                  <a:pt x="731520" y="614226"/>
                  <a:pt x="731520" y="611881"/>
                </a:cubicBezTo>
                <a:cubicBezTo>
                  <a:pt x="731520" y="609536"/>
                  <a:pt x="178189" y="164059"/>
                  <a:pt x="956602" y="133579"/>
                </a:cubicBezTo>
                <a:cubicBezTo>
                  <a:pt x="1735015" y="103099"/>
                  <a:pt x="706901" y="910819"/>
                  <a:pt x="3629465" y="513407"/>
                </a:cubicBezTo>
              </a:path>
            </a:pathLst>
          </a:custGeom>
          <a:noFill/>
          <a:ln cap="flat" cmpd="sng" w="19050">
            <a:solidFill>
              <a:srgbClr val="3F3F3F"/>
            </a:solidFill>
            <a:prstDash val="dash"/>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5" name="Google Shape;295;p35"/>
          <p:cNvSpPr/>
          <p:nvPr/>
        </p:nvSpPr>
        <p:spPr>
          <a:xfrm>
            <a:off x="4572000" y="2370125"/>
            <a:ext cx="1482900" cy="2385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zh-HK" sz="1100"/>
              <a:t>以兒童及少年為主。</a:t>
            </a:r>
            <a:endParaRPr sz="1100"/>
          </a:p>
        </p:txBody>
      </p:sp>
      <p:sp>
        <p:nvSpPr>
          <p:cNvPr id="296" name="Google Shape;296;p35"/>
          <p:cNvSpPr/>
          <p:nvPr/>
        </p:nvSpPr>
        <p:spPr>
          <a:xfrm>
            <a:off x="4572000" y="1873500"/>
            <a:ext cx="1253700" cy="3186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zh-HK"/>
              <a:t>譯文讀者設定</a:t>
            </a:r>
            <a:endParaRPr sz="1100"/>
          </a:p>
        </p:txBody>
      </p:sp>
      <p:sp>
        <p:nvSpPr>
          <p:cNvPr id="297" name="Google Shape;297;p35"/>
          <p:cNvSpPr/>
          <p:nvPr/>
        </p:nvSpPr>
        <p:spPr>
          <a:xfrm>
            <a:off x="4572000" y="3592200"/>
            <a:ext cx="2272200" cy="8997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zh-HK" sz="1100"/>
              <a:t>將外文青少年兒童讀物翻譯為華文青少年兒童讀物，希望華語母語者也能輕鬆讀懂故事劇情，領悟故事之中的道理，開啟大自然探索之旅</a:t>
            </a:r>
            <a:endParaRPr sz="1100"/>
          </a:p>
        </p:txBody>
      </p:sp>
      <p:sp>
        <p:nvSpPr>
          <p:cNvPr id="298" name="Google Shape;298;p35"/>
          <p:cNvSpPr/>
          <p:nvPr/>
        </p:nvSpPr>
        <p:spPr>
          <a:xfrm>
            <a:off x="4562251" y="3033055"/>
            <a:ext cx="1595700" cy="3810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zh-HK"/>
              <a:t>譯文目的</a:t>
            </a:r>
            <a:endParaRPr/>
          </a:p>
        </p:txBody>
      </p:sp>
      <p:grpSp>
        <p:nvGrpSpPr>
          <p:cNvPr id="299" name="Google Shape;299;p35"/>
          <p:cNvGrpSpPr/>
          <p:nvPr/>
        </p:nvGrpSpPr>
        <p:grpSpPr>
          <a:xfrm>
            <a:off x="2071882" y="1827648"/>
            <a:ext cx="1406691" cy="899640"/>
            <a:chOff x="2743410" y="2454563"/>
            <a:chExt cx="1875588" cy="1199520"/>
          </a:xfrm>
        </p:grpSpPr>
        <p:pic>
          <p:nvPicPr>
            <p:cNvPr id="300" name="Google Shape;300;p35"/>
            <p:cNvPicPr preferRelativeResize="0"/>
            <p:nvPr/>
          </p:nvPicPr>
          <p:blipFill rotWithShape="1">
            <a:blip r:embed="rId6">
              <a:alphaModFix/>
            </a:blip>
            <a:srcRect b="0" l="0" r="0" t="0"/>
            <a:stretch/>
          </p:blipFill>
          <p:spPr>
            <a:xfrm rot="-705767">
              <a:off x="2813226" y="2622440"/>
              <a:ext cx="1735955" cy="863767"/>
            </a:xfrm>
            <a:prstGeom prst="rect">
              <a:avLst/>
            </a:prstGeom>
            <a:noFill/>
            <a:ln>
              <a:noFill/>
            </a:ln>
          </p:spPr>
        </p:pic>
        <p:sp>
          <p:nvSpPr>
            <p:cNvPr id="301" name="Google Shape;301;p35"/>
            <p:cNvSpPr txBox="1"/>
            <p:nvPr/>
          </p:nvSpPr>
          <p:spPr>
            <a:xfrm>
              <a:off x="3278180" y="2731157"/>
              <a:ext cx="844200" cy="6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2700">
                <a:solidFill>
                  <a:schemeClr val="dk1"/>
                </a:solidFill>
                <a:latin typeface="Arial"/>
                <a:ea typeface="Arial"/>
                <a:cs typeface="Arial"/>
                <a:sym typeface="Arial"/>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2" presetSubtype="4">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36"/>
          <p:cNvPicPr preferRelativeResize="0"/>
          <p:nvPr/>
        </p:nvPicPr>
        <p:blipFill rotWithShape="1">
          <a:blip r:embed="rId3">
            <a:alphaModFix/>
          </a:blip>
          <a:srcRect b="0" l="0" r="0" t="0"/>
          <a:stretch/>
        </p:blipFill>
        <p:spPr>
          <a:xfrm>
            <a:off x="289994" y="299946"/>
            <a:ext cx="825997" cy="685892"/>
          </a:xfrm>
          <a:prstGeom prst="rect">
            <a:avLst/>
          </a:prstGeom>
          <a:noFill/>
          <a:ln>
            <a:noFill/>
          </a:ln>
        </p:spPr>
      </p:pic>
      <p:sp>
        <p:nvSpPr>
          <p:cNvPr id="308" name="Google Shape;308;p36"/>
          <p:cNvSpPr txBox="1"/>
          <p:nvPr/>
        </p:nvSpPr>
        <p:spPr>
          <a:xfrm>
            <a:off x="1130278" y="375247"/>
            <a:ext cx="28212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2400">
                <a:solidFill>
                  <a:schemeClr val="dk1"/>
                </a:solidFill>
              </a:rPr>
              <a:t>翻譯策略擬定</a:t>
            </a:r>
            <a:endParaRPr sz="1100"/>
          </a:p>
        </p:txBody>
      </p:sp>
      <p:sp>
        <p:nvSpPr>
          <p:cNvPr id="309" name="Google Shape;309;p36"/>
          <p:cNvSpPr txBox="1"/>
          <p:nvPr/>
        </p:nvSpPr>
        <p:spPr>
          <a:xfrm>
            <a:off x="1158854" y="726430"/>
            <a:ext cx="23676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1100">
                <a:solidFill>
                  <a:srgbClr val="595959"/>
                </a:solidFill>
              </a:rPr>
              <a:t>ÜBERSETZUNGSSTRATEGIE</a:t>
            </a:r>
            <a:endParaRPr sz="1100">
              <a:solidFill>
                <a:srgbClr val="595959"/>
              </a:solidFill>
              <a:latin typeface="Arial"/>
              <a:ea typeface="Arial"/>
              <a:cs typeface="Arial"/>
              <a:sym typeface="Arial"/>
            </a:endParaRPr>
          </a:p>
        </p:txBody>
      </p:sp>
      <p:sp>
        <p:nvSpPr>
          <p:cNvPr id="310" name="Google Shape;310;p36"/>
          <p:cNvSpPr/>
          <p:nvPr/>
        </p:nvSpPr>
        <p:spPr>
          <a:xfrm>
            <a:off x="4030250" y="1797875"/>
            <a:ext cx="1755000" cy="6924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zh-HK" sz="900"/>
              <a:t>譯文讀者群體定位在兒童及少年，因此譯文風格應簡潔明瞭、清晰易懂、充滿童真童趣</a:t>
            </a:r>
            <a:endParaRPr sz="900"/>
          </a:p>
        </p:txBody>
      </p:sp>
      <p:sp>
        <p:nvSpPr>
          <p:cNvPr id="311" name="Google Shape;311;p36"/>
          <p:cNvSpPr/>
          <p:nvPr/>
        </p:nvSpPr>
        <p:spPr>
          <a:xfrm>
            <a:off x="4154867" y="1331806"/>
            <a:ext cx="1595700" cy="3810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b="1" lang="zh-HK">
                <a:solidFill>
                  <a:srgbClr val="FCC062"/>
                </a:solidFill>
              </a:rPr>
              <a:t>定位兒童及少年</a:t>
            </a:r>
            <a:endParaRPr sz="1100"/>
          </a:p>
        </p:txBody>
      </p:sp>
      <p:sp>
        <p:nvSpPr>
          <p:cNvPr id="312" name="Google Shape;312;p36"/>
          <p:cNvSpPr/>
          <p:nvPr/>
        </p:nvSpPr>
        <p:spPr>
          <a:xfrm>
            <a:off x="6198850" y="1797875"/>
            <a:ext cx="1879200" cy="8286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zh-HK" sz="900"/>
              <a:t>盡量避免使用句子成分較多的複雜句式，避免使用過於華麗或小朋友相對難讀懂的詞藻，以簡單、易懂、流暢為根本原則</a:t>
            </a:r>
            <a:endParaRPr sz="900"/>
          </a:p>
        </p:txBody>
      </p:sp>
      <p:sp>
        <p:nvSpPr>
          <p:cNvPr id="313" name="Google Shape;313;p36"/>
          <p:cNvSpPr/>
          <p:nvPr/>
        </p:nvSpPr>
        <p:spPr>
          <a:xfrm>
            <a:off x="6340592" y="1331798"/>
            <a:ext cx="1595700" cy="3810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b="1" lang="zh-HK">
                <a:solidFill>
                  <a:srgbClr val="FCC062"/>
                </a:solidFill>
              </a:rPr>
              <a:t>簡單、易懂、流暢</a:t>
            </a:r>
            <a:endParaRPr sz="1100"/>
          </a:p>
        </p:txBody>
      </p:sp>
      <p:sp>
        <p:nvSpPr>
          <p:cNvPr id="314" name="Google Shape;314;p36"/>
          <p:cNvSpPr/>
          <p:nvPr/>
        </p:nvSpPr>
        <p:spPr>
          <a:xfrm>
            <a:off x="4092650" y="3174325"/>
            <a:ext cx="1755000" cy="8286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zh-HK" sz="900"/>
              <a:t>在人稱代詞的使用上，為達到擬人的效果，可以使用指代「人」的相關人稱代詞，如「妳」、「他們」、「你」等</a:t>
            </a:r>
            <a:endParaRPr sz="900"/>
          </a:p>
        </p:txBody>
      </p:sp>
      <p:sp>
        <p:nvSpPr>
          <p:cNvPr id="315" name="Google Shape;315;p36"/>
          <p:cNvSpPr/>
          <p:nvPr/>
        </p:nvSpPr>
        <p:spPr>
          <a:xfrm>
            <a:off x="4141224" y="2793333"/>
            <a:ext cx="1595700" cy="3810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b="1" lang="zh-HK">
                <a:solidFill>
                  <a:srgbClr val="FCC062"/>
                </a:solidFill>
              </a:rPr>
              <a:t>人稱代詞</a:t>
            </a:r>
            <a:endParaRPr sz="1100"/>
          </a:p>
        </p:txBody>
      </p:sp>
      <p:sp>
        <p:nvSpPr>
          <p:cNvPr id="316" name="Google Shape;316;p36"/>
          <p:cNvSpPr/>
          <p:nvPr/>
        </p:nvSpPr>
        <p:spPr>
          <a:xfrm>
            <a:off x="6222275" y="3174400"/>
            <a:ext cx="1855800" cy="13110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zh-HK" sz="900"/>
              <a:t>選段文本中有較大篇幅涉及瑪雅與卡桑德拉等角色之間的對話與心理描寫，因此在翻譯過程中也應注意華語中的口語表達習慣，以及師生間、不同輩份間對話的口吻和禮貌用語</a:t>
            </a:r>
            <a:endParaRPr sz="900"/>
          </a:p>
        </p:txBody>
      </p:sp>
      <p:sp>
        <p:nvSpPr>
          <p:cNvPr id="317" name="Google Shape;317;p36"/>
          <p:cNvSpPr/>
          <p:nvPr/>
        </p:nvSpPr>
        <p:spPr>
          <a:xfrm>
            <a:off x="6340592" y="2793323"/>
            <a:ext cx="1595700" cy="3810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b="1" lang="zh-HK">
                <a:solidFill>
                  <a:srgbClr val="FCC062"/>
                </a:solidFill>
              </a:rPr>
              <a:t>口語表達習慣</a:t>
            </a:r>
            <a:endParaRPr sz="1100"/>
          </a:p>
        </p:txBody>
      </p:sp>
      <p:pic>
        <p:nvPicPr>
          <p:cNvPr id="318" name="Google Shape;318;p36"/>
          <p:cNvPicPr preferRelativeResize="0"/>
          <p:nvPr/>
        </p:nvPicPr>
        <p:blipFill>
          <a:blip r:embed="rId4">
            <a:alphaModFix/>
          </a:blip>
          <a:stretch>
            <a:fillRect/>
          </a:stretch>
        </p:blipFill>
        <p:spPr>
          <a:xfrm>
            <a:off x="709475" y="1516322"/>
            <a:ext cx="2946400" cy="294640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37"/>
          <p:cNvPicPr preferRelativeResize="0"/>
          <p:nvPr/>
        </p:nvPicPr>
        <p:blipFill rotWithShape="1">
          <a:blip r:embed="rId3">
            <a:alphaModFix/>
          </a:blip>
          <a:srcRect b="0" l="0" r="17857" t="24673"/>
          <a:stretch/>
        </p:blipFill>
        <p:spPr>
          <a:xfrm>
            <a:off x="7643524" y="199934"/>
            <a:ext cx="1314738" cy="1105208"/>
          </a:xfrm>
          <a:prstGeom prst="rect">
            <a:avLst/>
          </a:prstGeom>
          <a:noFill/>
          <a:ln>
            <a:noFill/>
          </a:ln>
        </p:spPr>
      </p:pic>
      <p:pic>
        <p:nvPicPr>
          <p:cNvPr id="325" name="Google Shape;325;p37"/>
          <p:cNvPicPr preferRelativeResize="0"/>
          <p:nvPr/>
        </p:nvPicPr>
        <p:blipFill rotWithShape="1">
          <a:blip r:embed="rId4">
            <a:alphaModFix/>
          </a:blip>
          <a:srcRect b="0" l="0" r="0" t="0"/>
          <a:stretch/>
        </p:blipFill>
        <p:spPr>
          <a:xfrm>
            <a:off x="206629" y="199934"/>
            <a:ext cx="2562787" cy="1524375"/>
          </a:xfrm>
          <a:prstGeom prst="rect">
            <a:avLst/>
          </a:prstGeom>
          <a:noFill/>
          <a:ln>
            <a:noFill/>
          </a:ln>
        </p:spPr>
      </p:pic>
      <p:pic>
        <p:nvPicPr>
          <p:cNvPr id="326" name="Google Shape;326;p37"/>
          <p:cNvPicPr preferRelativeResize="0"/>
          <p:nvPr/>
        </p:nvPicPr>
        <p:blipFill rotWithShape="1">
          <a:blip r:embed="rId5">
            <a:alphaModFix/>
          </a:blip>
          <a:srcRect b="0" l="0" r="0" t="0"/>
          <a:stretch/>
        </p:blipFill>
        <p:spPr>
          <a:xfrm flipH="1">
            <a:off x="6328786" y="3228644"/>
            <a:ext cx="2629476" cy="1743504"/>
          </a:xfrm>
          <a:prstGeom prst="rect">
            <a:avLst/>
          </a:prstGeom>
          <a:noFill/>
          <a:ln>
            <a:noFill/>
          </a:ln>
        </p:spPr>
      </p:pic>
      <p:grpSp>
        <p:nvGrpSpPr>
          <p:cNvPr id="327" name="Google Shape;327;p37"/>
          <p:cNvGrpSpPr/>
          <p:nvPr/>
        </p:nvGrpSpPr>
        <p:grpSpPr>
          <a:xfrm>
            <a:off x="109723" y="2806264"/>
            <a:ext cx="2222112" cy="2499306"/>
            <a:chOff x="146298" y="3741685"/>
            <a:chExt cx="2962816" cy="3332409"/>
          </a:xfrm>
        </p:grpSpPr>
        <p:pic>
          <p:nvPicPr>
            <p:cNvPr id="328" name="Google Shape;328;p37"/>
            <p:cNvPicPr preferRelativeResize="0"/>
            <p:nvPr/>
          </p:nvPicPr>
          <p:blipFill rotWithShape="1">
            <a:blip r:embed="rId6">
              <a:alphaModFix/>
            </a:blip>
            <a:srcRect b="0" l="0" r="0" t="0"/>
            <a:stretch/>
          </p:blipFill>
          <p:spPr>
            <a:xfrm rot="-7626709">
              <a:off x="592238" y="4525999"/>
              <a:ext cx="2070935" cy="2148411"/>
            </a:xfrm>
            <a:prstGeom prst="rect">
              <a:avLst/>
            </a:prstGeom>
            <a:noFill/>
            <a:ln>
              <a:noFill/>
            </a:ln>
          </p:spPr>
        </p:pic>
        <p:pic>
          <p:nvPicPr>
            <p:cNvPr id="329" name="Google Shape;329;p37"/>
            <p:cNvPicPr preferRelativeResize="0"/>
            <p:nvPr/>
          </p:nvPicPr>
          <p:blipFill rotWithShape="1">
            <a:blip r:embed="rId7">
              <a:alphaModFix/>
            </a:blip>
            <a:srcRect b="0" l="0" r="0" t="0"/>
            <a:stretch/>
          </p:blipFill>
          <p:spPr>
            <a:xfrm>
              <a:off x="355595" y="3741685"/>
              <a:ext cx="1220293" cy="1340179"/>
            </a:xfrm>
            <a:prstGeom prst="rect">
              <a:avLst/>
            </a:prstGeom>
            <a:noFill/>
            <a:ln>
              <a:noFill/>
            </a:ln>
          </p:spPr>
        </p:pic>
      </p:grpSp>
      <p:pic>
        <p:nvPicPr>
          <p:cNvPr id="330" name="Google Shape;330;p37"/>
          <p:cNvPicPr preferRelativeResize="0"/>
          <p:nvPr/>
        </p:nvPicPr>
        <p:blipFill rotWithShape="1">
          <a:blip r:embed="rId8">
            <a:alphaModFix/>
          </a:blip>
          <a:srcRect b="0" l="0" r="0" t="0"/>
          <a:stretch/>
        </p:blipFill>
        <p:spPr>
          <a:xfrm>
            <a:off x="3634494" y="1178695"/>
            <a:ext cx="1953055" cy="971790"/>
          </a:xfrm>
          <a:prstGeom prst="rect">
            <a:avLst/>
          </a:prstGeom>
          <a:noFill/>
          <a:ln>
            <a:noFill/>
          </a:ln>
        </p:spPr>
      </p:pic>
      <p:pic>
        <p:nvPicPr>
          <p:cNvPr id="331" name="Google Shape;331;p37"/>
          <p:cNvPicPr preferRelativeResize="0"/>
          <p:nvPr/>
        </p:nvPicPr>
        <p:blipFill rotWithShape="1">
          <a:blip r:embed="rId9">
            <a:alphaModFix/>
          </a:blip>
          <a:srcRect b="0" l="0" r="0" t="0"/>
          <a:stretch/>
        </p:blipFill>
        <p:spPr>
          <a:xfrm>
            <a:off x="3538321" y="3142424"/>
            <a:ext cx="2067377" cy="838407"/>
          </a:xfrm>
          <a:prstGeom prst="rect">
            <a:avLst/>
          </a:prstGeom>
          <a:noFill/>
          <a:ln>
            <a:noFill/>
          </a:ln>
        </p:spPr>
      </p:pic>
      <p:pic>
        <p:nvPicPr>
          <p:cNvPr id="332" name="Google Shape;332;p37"/>
          <p:cNvPicPr preferRelativeResize="0"/>
          <p:nvPr/>
        </p:nvPicPr>
        <p:blipFill rotWithShape="1">
          <a:blip r:embed="rId10">
            <a:alphaModFix/>
          </a:blip>
          <a:srcRect b="0" l="0" r="0" t="0"/>
          <a:stretch/>
        </p:blipFill>
        <p:spPr>
          <a:xfrm>
            <a:off x="3120258" y="1664326"/>
            <a:ext cx="742672" cy="616699"/>
          </a:xfrm>
          <a:prstGeom prst="rect">
            <a:avLst/>
          </a:prstGeom>
          <a:noFill/>
          <a:ln>
            <a:noFill/>
          </a:ln>
        </p:spPr>
      </p:pic>
      <p:sp>
        <p:nvSpPr>
          <p:cNvPr id="333" name="Google Shape;333;p37"/>
          <p:cNvSpPr txBox="1"/>
          <p:nvPr/>
        </p:nvSpPr>
        <p:spPr>
          <a:xfrm>
            <a:off x="4072275" y="1388463"/>
            <a:ext cx="904200" cy="762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zh-HK" sz="4500">
                <a:solidFill>
                  <a:schemeClr val="dk1"/>
                </a:solidFill>
                <a:latin typeface="Arial"/>
                <a:ea typeface="Arial"/>
                <a:cs typeface="Arial"/>
                <a:sym typeface="Arial"/>
              </a:rPr>
              <a:t>0</a:t>
            </a:r>
            <a:r>
              <a:rPr lang="zh-HK" sz="4500">
                <a:solidFill>
                  <a:schemeClr val="dk1"/>
                </a:solidFill>
              </a:rPr>
              <a:t>3</a:t>
            </a:r>
            <a:endParaRPr sz="1100"/>
          </a:p>
        </p:txBody>
      </p:sp>
      <p:sp>
        <p:nvSpPr>
          <p:cNvPr id="334" name="Google Shape;334;p37"/>
          <p:cNvSpPr txBox="1"/>
          <p:nvPr/>
        </p:nvSpPr>
        <p:spPr>
          <a:xfrm>
            <a:off x="3733662" y="2150475"/>
            <a:ext cx="1676700" cy="14547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zh-HK" sz="3000">
                <a:solidFill>
                  <a:schemeClr val="dk1"/>
                </a:solidFill>
              </a:rPr>
              <a:t>難句分析＆</a:t>
            </a:r>
            <a:endParaRPr b="1" sz="3000">
              <a:solidFill>
                <a:schemeClr val="dk1"/>
              </a:solidFill>
            </a:endParaRPr>
          </a:p>
          <a:p>
            <a:pPr indent="0" lvl="0" marL="0" marR="0" rtl="0" algn="ctr">
              <a:spcBef>
                <a:spcPts val="0"/>
              </a:spcBef>
              <a:spcAft>
                <a:spcPts val="0"/>
              </a:spcAft>
              <a:buNone/>
            </a:pPr>
            <a:r>
              <a:rPr b="1" lang="zh-HK" sz="3000">
                <a:solidFill>
                  <a:schemeClr val="dk1"/>
                </a:solidFill>
              </a:rPr>
              <a:t>佳句賞析</a:t>
            </a:r>
            <a:endParaRPr b="1" sz="3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8"/>
          <p:cNvSpPr/>
          <p:nvPr/>
        </p:nvSpPr>
        <p:spPr>
          <a:xfrm>
            <a:off x="1137750" y="3621163"/>
            <a:ext cx="6840000" cy="1080000"/>
          </a:xfrm>
          <a:prstGeom prst="round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40" name="Google Shape;340;p38"/>
          <p:cNvSpPr/>
          <p:nvPr/>
        </p:nvSpPr>
        <p:spPr>
          <a:xfrm>
            <a:off x="1137750" y="1988988"/>
            <a:ext cx="6840000" cy="1440000"/>
          </a:xfrm>
          <a:prstGeom prst="round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41" name="Google Shape;341;p38"/>
          <p:cNvSpPr txBox="1"/>
          <p:nvPr/>
        </p:nvSpPr>
        <p:spPr>
          <a:xfrm>
            <a:off x="1137750" y="442325"/>
            <a:ext cx="6533700" cy="1354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zh-HK" sz="1700">
                <a:solidFill>
                  <a:srgbClr val="B45F06"/>
                </a:solidFill>
              </a:rPr>
              <a:t>Außerdem war die Luft erfüllt von lautem Summen und Brummen.</a:t>
            </a:r>
            <a:endParaRPr sz="1700">
              <a:solidFill>
                <a:srgbClr val="B45F06"/>
              </a:solidFill>
            </a:endParaRPr>
          </a:p>
          <a:p>
            <a:pPr indent="0" lvl="0" marL="0" rtl="0" algn="l">
              <a:lnSpc>
                <a:spcPct val="150000"/>
              </a:lnSpc>
              <a:spcBef>
                <a:spcPts val="0"/>
              </a:spcBef>
              <a:spcAft>
                <a:spcPts val="0"/>
              </a:spcAft>
              <a:buNone/>
            </a:pPr>
            <a:r>
              <a:rPr lang="zh-HK" sz="1700">
                <a:solidFill>
                  <a:srgbClr val="B45F06"/>
                </a:solidFill>
              </a:rPr>
              <a:t>此外，空氣裡充滿了吵雜的嗡嗡聲。</a:t>
            </a:r>
            <a:endParaRPr sz="1700">
              <a:solidFill>
                <a:srgbClr val="B45F06"/>
              </a:solidFill>
            </a:endParaRPr>
          </a:p>
          <a:p>
            <a:pPr indent="0" lvl="0" marL="0" rtl="0" algn="l">
              <a:lnSpc>
                <a:spcPct val="115000"/>
              </a:lnSpc>
              <a:spcBef>
                <a:spcPts val="0"/>
              </a:spcBef>
              <a:spcAft>
                <a:spcPts val="0"/>
              </a:spcAft>
              <a:buNone/>
            </a:pPr>
            <a:r>
              <a:rPr lang="zh-HK" sz="2500">
                <a:solidFill>
                  <a:srgbClr val="B45F06"/>
                </a:solidFill>
              </a:rPr>
              <a:t>☞ </a:t>
            </a:r>
            <a:r>
              <a:rPr lang="zh-HK" sz="1700">
                <a:solidFill>
                  <a:srgbClr val="B45F06"/>
                </a:solidFill>
              </a:rPr>
              <a:t>動詞變名詞。</a:t>
            </a:r>
            <a:endParaRPr sz="1700">
              <a:solidFill>
                <a:srgbClr val="B45F06"/>
              </a:solidFill>
            </a:endParaRPr>
          </a:p>
        </p:txBody>
      </p:sp>
      <p:sp>
        <p:nvSpPr>
          <p:cNvPr id="342" name="Google Shape;342;p38"/>
          <p:cNvSpPr/>
          <p:nvPr/>
        </p:nvSpPr>
        <p:spPr>
          <a:xfrm>
            <a:off x="1317750" y="2424588"/>
            <a:ext cx="1800000" cy="10800"/>
          </a:xfrm>
          <a:prstGeom prst="rect">
            <a:avLst/>
          </a:pr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8"/>
          <p:cNvSpPr txBox="1"/>
          <p:nvPr/>
        </p:nvSpPr>
        <p:spPr>
          <a:xfrm>
            <a:off x="1241550" y="1988988"/>
            <a:ext cx="14748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zh-HK" sz="1700">
                <a:solidFill>
                  <a:srgbClr val="B45F06"/>
                </a:solidFill>
              </a:rPr>
              <a:t>Summen (V.)</a:t>
            </a:r>
            <a:endParaRPr/>
          </a:p>
        </p:txBody>
      </p:sp>
      <p:sp>
        <p:nvSpPr>
          <p:cNvPr id="344" name="Google Shape;344;p38"/>
          <p:cNvSpPr txBox="1"/>
          <p:nvPr/>
        </p:nvSpPr>
        <p:spPr>
          <a:xfrm>
            <a:off x="1241550" y="2511588"/>
            <a:ext cx="6764700" cy="838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zh-HK" sz="1700">
                <a:solidFill>
                  <a:srgbClr val="B45F06"/>
                </a:solidFill>
              </a:rPr>
              <a:t>解釋：</a:t>
            </a:r>
            <a:r>
              <a:rPr lang="zh-HK" sz="1700">
                <a:solidFill>
                  <a:srgbClr val="B45F06"/>
                </a:solidFill>
              </a:rPr>
              <a:t>etwas dumpfen, gleichmäßig vibrierenden Ton von sich geben</a:t>
            </a:r>
            <a:endParaRPr sz="1700">
              <a:solidFill>
                <a:srgbClr val="B45F06"/>
              </a:solidFill>
            </a:endParaRPr>
          </a:p>
          <a:p>
            <a:pPr indent="0" lvl="0" marL="0" rtl="0" algn="l">
              <a:lnSpc>
                <a:spcPct val="150000"/>
              </a:lnSpc>
              <a:spcBef>
                <a:spcPts val="0"/>
              </a:spcBef>
              <a:spcAft>
                <a:spcPts val="0"/>
              </a:spcAft>
              <a:buNone/>
            </a:pPr>
            <a:r>
              <a:rPr lang="zh-HK" sz="1700">
                <a:solidFill>
                  <a:srgbClr val="B45F06"/>
                </a:solidFill>
              </a:rPr>
              <a:t>例句：die Bienen summen</a:t>
            </a:r>
            <a:endParaRPr sz="1700">
              <a:solidFill>
                <a:srgbClr val="B45F06"/>
              </a:solidFill>
            </a:endParaRPr>
          </a:p>
        </p:txBody>
      </p:sp>
      <p:sp>
        <p:nvSpPr>
          <p:cNvPr id="345" name="Google Shape;345;p38"/>
          <p:cNvSpPr/>
          <p:nvPr/>
        </p:nvSpPr>
        <p:spPr>
          <a:xfrm>
            <a:off x="1393325" y="4122613"/>
            <a:ext cx="1800000" cy="10800"/>
          </a:xfrm>
          <a:prstGeom prst="rect">
            <a:avLst/>
          </a:pr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8"/>
          <p:cNvSpPr txBox="1"/>
          <p:nvPr/>
        </p:nvSpPr>
        <p:spPr>
          <a:xfrm>
            <a:off x="1317125" y="3687013"/>
            <a:ext cx="16308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zh-HK" sz="1700">
                <a:solidFill>
                  <a:srgbClr val="B45F06"/>
                </a:solidFill>
              </a:rPr>
              <a:t>Brummen</a:t>
            </a:r>
            <a:r>
              <a:rPr lang="zh-HK" sz="1700">
                <a:solidFill>
                  <a:srgbClr val="B45F06"/>
                </a:solidFill>
              </a:rPr>
              <a:t> (V.)</a:t>
            </a:r>
            <a:endParaRPr/>
          </a:p>
        </p:txBody>
      </p:sp>
      <p:sp>
        <p:nvSpPr>
          <p:cNvPr id="347" name="Google Shape;347;p38"/>
          <p:cNvSpPr txBox="1"/>
          <p:nvPr/>
        </p:nvSpPr>
        <p:spPr>
          <a:xfrm>
            <a:off x="1317125" y="4209613"/>
            <a:ext cx="6332700" cy="44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zh-HK" sz="1700">
                <a:solidFill>
                  <a:srgbClr val="B45F06"/>
                </a:solidFill>
              </a:rPr>
              <a:t>解釋：</a:t>
            </a:r>
            <a:r>
              <a:rPr lang="zh-HK" sz="1700">
                <a:solidFill>
                  <a:srgbClr val="B45F06"/>
                </a:solidFill>
              </a:rPr>
              <a:t>einen lang gezogenen tiefen Ton oder Laut hervorbringen</a:t>
            </a:r>
            <a:endParaRPr sz="1700">
              <a:solidFill>
                <a:srgbClr val="B45F06"/>
              </a:solidFill>
            </a:endParaRPr>
          </a:p>
        </p:txBody>
      </p:sp>
      <p:pic>
        <p:nvPicPr>
          <p:cNvPr id="348" name="Google Shape;348;p38"/>
          <p:cNvPicPr preferRelativeResize="0"/>
          <p:nvPr/>
        </p:nvPicPr>
        <p:blipFill rotWithShape="1">
          <a:blip r:embed="rId3">
            <a:alphaModFix/>
          </a:blip>
          <a:srcRect b="16695" l="32008" r="32322" t="15818"/>
          <a:stretch/>
        </p:blipFill>
        <p:spPr>
          <a:xfrm>
            <a:off x="291075" y="2344650"/>
            <a:ext cx="733200" cy="728700"/>
          </a:xfrm>
          <a:prstGeom prst="roundRect">
            <a:avLst>
              <a:gd fmla="val 16667"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9"/>
          <p:cNvSpPr txBox="1"/>
          <p:nvPr/>
        </p:nvSpPr>
        <p:spPr>
          <a:xfrm>
            <a:off x="1152000" y="1058125"/>
            <a:ext cx="6336900" cy="12438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None/>
            </a:pPr>
            <a:r>
              <a:rPr lang="zh-HK" sz="1700">
                <a:solidFill>
                  <a:srgbClr val="B45F06"/>
                </a:solidFill>
              </a:rPr>
              <a:t>„Ist das hier immer so ein Durcheinander?“ fragte sie Kassandra.</a:t>
            </a:r>
            <a:endParaRPr sz="1700">
              <a:solidFill>
                <a:srgbClr val="B45F06"/>
              </a:solidFill>
            </a:endParaRPr>
          </a:p>
          <a:p>
            <a:pPr indent="0" lvl="0" marL="0" rtl="0" algn="l">
              <a:lnSpc>
                <a:spcPct val="150000"/>
              </a:lnSpc>
              <a:spcBef>
                <a:spcPts val="0"/>
              </a:spcBef>
              <a:spcAft>
                <a:spcPts val="0"/>
              </a:spcAft>
              <a:buNone/>
            </a:pPr>
            <a:r>
              <a:rPr lang="zh-HK" sz="1700">
                <a:solidFill>
                  <a:srgbClr val="B45F06"/>
                </a:solidFill>
              </a:rPr>
              <a:t>「這裡一直都這麼熱鬧嗎？」小瑪雅問道。</a:t>
            </a:r>
            <a:endParaRPr sz="1700">
              <a:solidFill>
                <a:srgbClr val="B45F06"/>
              </a:solidFill>
            </a:endParaRPr>
          </a:p>
          <a:p>
            <a:pPr indent="0" lvl="0" marL="0" rtl="0" algn="l">
              <a:lnSpc>
                <a:spcPct val="100000"/>
              </a:lnSpc>
              <a:spcBef>
                <a:spcPts val="0"/>
              </a:spcBef>
              <a:spcAft>
                <a:spcPts val="0"/>
              </a:spcAft>
              <a:buClr>
                <a:schemeClr val="dk1"/>
              </a:buClr>
              <a:buSzPts val="1100"/>
              <a:buFont typeface="Arial"/>
              <a:buNone/>
            </a:pPr>
            <a:r>
              <a:rPr lang="zh-HK" sz="2500">
                <a:solidFill>
                  <a:srgbClr val="B45F06"/>
                </a:solidFill>
              </a:rPr>
              <a:t>☞ </a:t>
            </a:r>
            <a:r>
              <a:rPr lang="zh-HK" sz="1700">
                <a:solidFill>
                  <a:srgbClr val="B45F06"/>
                </a:solidFill>
              </a:rPr>
              <a:t>形容詞變名詞。</a:t>
            </a:r>
            <a:endParaRPr sz="1700">
              <a:solidFill>
                <a:srgbClr val="B45F06"/>
              </a:solidFill>
            </a:endParaRPr>
          </a:p>
          <a:p>
            <a:pPr indent="0" lvl="0" marL="0" rtl="0" algn="l">
              <a:lnSpc>
                <a:spcPct val="150000"/>
              </a:lnSpc>
              <a:spcBef>
                <a:spcPts val="0"/>
              </a:spcBef>
              <a:spcAft>
                <a:spcPts val="0"/>
              </a:spcAft>
              <a:buNone/>
            </a:pPr>
            <a:r>
              <a:t/>
            </a:r>
            <a:endParaRPr sz="1700">
              <a:solidFill>
                <a:srgbClr val="B45F06"/>
              </a:solidFill>
            </a:endParaRPr>
          </a:p>
        </p:txBody>
      </p:sp>
      <p:sp>
        <p:nvSpPr>
          <p:cNvPr id="354" name="Google Shape;354;p39"/>
          <p:cNvSpPr/>
          <p:nvPr/>
        </p:nvSpPr>
        <p:spPr>
          <a:xfrm>
            <a:off x="1152000" y="3005363"/>
            <a:ext cx="6840000" cy="1080000"/>
          </a:xfrm>
          <a:prstGeom prst="round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5" name="Google Shape;355;p39"/>
          <p:cNvSpPr/>
          <p:nvPr/>
        </p:nvSpPr>
        <p:spPr>
          <a:xfrm>
            <a:off x="1407575" y="3506813"/>
            <a:ext cx="2520000" cy="10800"/>
          </a:xfrm>
          <a:prstGeom prst="rect">
            <a:avLst/>
          </a:pr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9"/>
          <p:cNvSpPr txBox="1"/>
          <p:nvPr/>
        </p:nvSpPr>
        <p:spPr>
          <a:xfrm>
            <a:off x="1331375" y="3080750"/>
            <a:ext cx="2201400" cy="44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zh-HK" sz="1700">
                <a:solidFill>
                  <a:srgbClr val="B45F06"/>
                </a:solidFill>
              </a:rPr>
              <a:t>Durcheinander</a:t>
            </a:r>
            <a:r>
              <a:rPr lang="zh-HK" sz="1700">
                <a:solidFill>
                  <a:srgbClr val="B45F06"/>
                </a:solidFill>
              </a:rPr>
              <a:t> (Adj.)</a:t>
            </a:r>
            <a:endParaRPr/>
          </a:p>
        </p:txBody>
      </p:sp>
      <p:sp>
        <p:nvSpPr>
          <p:cNvPr id="357" name="Google Shape;357;p39"/>
          <p:cNvSpPr txBox="1"/>
          <p:nvPr/>
        </p:nvSpPr>
        <p:spPr>
          <a:xfrm>
            <a:off x="1331375" y="3593825"/>
            <a:ext cx="2520000" cy="44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zh-HK" sz="1700">
                <a:solidFill>
                  <a:srgbClr val="B45F06"/>
                </a:solidFill>
              </a:rPr>
              <a:t>解釋：</a:t>
            </a:r>
            <a:r>
              <a:rPr lang="zh-HK" sz="1700">
                <a:solidFill>
                  <a:srgbClr val="B45F06"/>
                </a:solidFill>
              </a:rPr>
              <a:t>mixed up, messy </a:t>
            </a:r>
            <a:endParaRPr sz="1700">
              <a:solidFill>
                <a:srgbClr val="B45F06"/>
              </a:solidFill>
            </a:endParaRPr>
          </a:p>
        </p:txBody>
      </p:sp>
      <p:pic>
        <p:nvPicPr>
          <p:cNvPr id="358" name="Google Shape;358;p39"/>
          <p:cNvPicPr preferRelativeResize="0"/>
          <p:nvPr/>
        </p:nvPicPr>
        <p:blipFill rotWithShape="1">
          <a:blip r:embed="rId3">
            <a:alphaModFix/>
          </a:blip>
          <a:srcRect b="38603" l="7576" r="32291" t="11500"/>
          <a:stretch/>
        </p:blipFill>
        <p:spPr>
          <a:xfrm>
            <a:off x="1152000" y="2411471"/>
            <a:ext cx="941700" cy="446400"/>
          </a:xfrm>
          <a:prstGeom prst="roundRect">
            <a:avLst>
              <a:gd fmla="val 16667" name="adj"/>
            </a:avLst>
          </a:prstGeom>
          <a:noFill/>
          <a:ln>
            <a:noFill/>
          </a:ln>
          <a:effectLst>
            <a:outerShdw blurRad="142875" rotWithShape="0" algn="bl" dir="6000000" dist="47625">
              <a:srgbClr val="434343"/>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0"/>
          <p:cNvSpPr txBox="1"/>
          <p:nvPr/>
        </p:nvSpPr>
        <p:spPr>
          <a:xfrm>
            <a:off x="1128175" y="1113950"/>
            <a:ext cx="6782700" cy="1142400"/>
          </a:xfrm>
          <a:prstGeom prst="rect">
            <a:avLst/>
          </a:prstGeom>
          <a:noFill/>
          <a:ln>
            <a:noFill/>
          </a:ln>
        </p:spPr>
        <p:txBody>
          <a:bodyPr anchorCtr="0" anchor="ctr" bIns="34275" lIns="68575" spcFirstLastPara="1" rIns="68575" wrap="square" tIns="34275">
            <a:normAutofit fontScale="92500" lnSpcReduction="10000"/>
          </a:bodyPr>
          <a:lstStyle/>
          <a:p>
            <a:pPr indent="0" lvl="0" marL="0" rtl="0" algn="l">
              <a:lnSpc>
                <a:spcPct val="150000"/>
              </a:lnSpc>
              <a:spcBef>
                <a:spcPts val="0"/>
              </a:spcBef>
              <a:spcAft>
                <a:spcPts val="0"/>
              </a:spcAft>
              <a:buNone/>
            </a:pPr>
            <a:r>
              <a:rPr lang="zh-HK" sz="1800">
                <a:solidFill>
                  <a:srgbClr val="B45F06"/>
                </a:solidFill>
              </a:rPr>
              <a:t>„</a:t>
            </a:r>
            <a:r>
              <a:rPr lang="zh-HK" sz="1800">
                <a:solidFill>
                  <a:srgbClr val="B45F06"/>
                </a:solidFill>
              </a:rPr>
              <a:t>Du bist eine Gleiche unter Gleichen.“</a:t>
            </a:r>
            <a:endParaRPr sz="1800">
              <a:solidFill>
                <a:srgbClr val="B45F06"/>
              </a:solidFill>
            </a:endParaRPr>
          </a:p>
          <a:p>
            <a:pPr indent="0" lvl="0" marL="0" rtl="0" algn="l">
              <a:lnSpc>
                <a:spcPct val="150000"/>
              </a:lnSpc>
              <a:spcBef>
                <a:spcPts val="0"/>
              </a:spcBef>
              <a:spcAft>
                <a:spcPts val="0"/>
              </a:spcAft>
              <a:buNone/>
            </a:pPr>
            <a:r>
              <a:rPr lang="zh-HK" sz="1800">
                <a:solidFill>
                  <a:srgbClr val="B45F06"/>
                </a:solidFill>
              </a:rPr>
              <a:t> 「妳跟其他蜜蜂都是一樣的。」</a:t>
            </a:r>
            <a:endParaRPr sz="1800">
              <a:solidFill>
                <a:srgbClr val="B45F06"/>
              </a:solidFill>
            </a:endParaRPr>
          </a:p>
          <a:p>
            <a:pPr indent="0" lvl="0" marL="0" rtl="0" algn="l">
              <a:lnSpc>
                <a:spcPct val="100000"/>
              </a:lnSpc>
              <a:spcBef>
                <a:spcPts val="0"/>
              </a:spcBef>
              <a:spcAft>
                <a:spcPts val="0"/>
              </a:spcAft>
              <a:buNone/>
            </a:pPr>
            <a:r>
              <a:rPr lang="zh-HK" sz="2700">
                <a:solidFill>
                  <a:srgbClr val="B45F06"/>
                </a:solidFill>
              </a:rPr>
              <a:t>☞ </a:t>
            </a:r>
            <a:r>
              <a:rPr lang="zh-HK" sz="1800">
                <a:solidFill>
                  <a:srgbClr val="B45F06"/>
                </a:solidFill>
              </a:rPr>
              <a:t>我們認為「平等」對小朋友來說，比較不容易理解。因此替換之。</a:t>
            </a:r>
            <a:endParaRPr sz="1800">
              <a:solidFill>
                <a:srgbClr val="B45F06"/>
              </a:solidFill>
            </a:endParaRPr>
          </a:p>
        </p:txBody>
      </p:sp>
      <p:sp>
        <p:nvSpPr>
          <p:cNvPr id="364" name="Google Shape;364;p40"/>
          <p:cNvSpPr/>
          <p:nvPr/>
        </p:nvSpPr>
        <p:spPr>
          <a:xfrm>
            <a:off x="1175800" y="2949538"/>
            <a:ext cx="6840000" cy="1080000"/>
          </a:xfrm>
          <a:prstGeom prst="round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0"/>
          <p:cNvSpPr/>
          <p:nvPr/>
        </p:nvSpPr>
        <p:spPr>
          <a:xfrm>
            <a:off x="1431375" y="3450988"/>
            <a:ext cx="3060000" cy="11400"/>
          </a:xfrm>
          <a:prstGeom prst="rect">
            <a:avLst/>
          </a:pr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0"/>
          <p:cNvSpPr txBox="1"/>
          <p:nvPr/>
        </p:nvSpPr>
        <p:spPr>
          <a:xfrm>
            <a:off x="1355175" y="3016000"/>
            <a:ext cx="3039900" cy="44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Clr>
                <a:schemeClr val="dk1"/>
              </a:buClr>
              <a:buSzPts val="1100"/>
              <a:buFont typeface="Arial"/>
              <a:buNone/>
            </a:pPr>
            <a:r>
              <a:rPr lang="zh-HK" sz="1700">
                <a:solidFill>
                  <a:srgbClr val="B45F06"/>
                </a:solidFill>
              </a:rPr>
              <a:t>Gleiche unter Gleichen (Phr.)</a:t>
            </a:r>
            <a:endParaRPr/>
          </a:p>
        </p:txBody>
      </p:sp>
      <p:sp>
        <p:nvSpPr>
          <p:cNvPr id="367" name="Google Shape;367;p40"/>
          <p:cNvSpPr txBox="1"/>
          <p:nvPr/>
        </p:nvSpPr>
        <p:spPr>
          <a:xfrm>
            <a:off x="1355175" y="3538000"/>
            <a:ext cx="2801700" cy="44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zh-HK" sz="1700">
                <a:solidFill>
                  <a:srgbClr val="B45F06"/>
                </a:solidFill>
              </a:rPr>
              <a:t>解釋：</a:t>
            </a:r>
            <a:r>
              <a:rPr lang="zh-HK" sz="1700">
                <a:solidFill>
                  <a:srgbClr val="B45F06"/>
                </a:solidFill>
              </a:rPr>
              <a:t>equal among equals</a:t>
            </a:r>
            <a:r>
              <a:rPr lang="zh-HK" sz="1700">
                <a:solidFill>
                  <a:srgbClr val="B45F06"/>
                </a:solidFill>
              </a:rPr>
              <a:t> </a:t>
            </a:r>
            <a:endParaRPr sz="1700">
              <a:solidFill>
                <a:srgbClr val="B45F06"/>
              </a:solidFill>
            </a:endParaRPr>
          </a:p>
        </p:txBody>
      </p:sp>
      <p:pic>
        <p:nvPicPr>
          <p:cNvPr id="368" name="Google Shape;368;p40"/>
          <p:cNvPicPr preferRelativeResize="0"/>
          <p:nvPr/>
        </p:nvPicPr>
        <p:blipFill rotWithShape="1">
          <a:blip r:embed="rId3">
            <a:alphaModFix/>
          </a:blip>
          <a:srcRect b="49458" l="19579" r="19482" t="28330"/>
          <a:stretch/>
        </p:blipFill>
        <p:spPr>
          <a:xfrm>
            <a:off x="1175800" y="2445752"/>
            <a:ext cx="1533300" cy="314400"/>
          </a:xfrm>
          <a:prstGeom prst="roundRect">
            <a:avLst>
              <a:gd fmla="val 16667" name="adj"/>
            </a:avLst>
          </a:prstGeom>
          <a:noFill/>
          <a:ln cap="flat" cmpd="sng" w="9525">
            <a:solidFill>
              <a:srgbClr val="CCCCCC"/>
            </a:solidFill>
            <a:prstDash val="solid"/>
            <a:round/>
            <a:headEnd len="sm" w="sm" type="none"/>
            <a:tailEnd len="sm" w="sm" type="none"/>
          </a:ln>
          <a:effectLst>
            <a:outerShdw blurRad="142875" rotWithShape="0" algn="bl" dir="6000000" dist="47625">
              <a:srgbClr val="434343"/>
            </a:outerShdw>
          </a:effectLst>
        </p:spPr>
      </p:pic>
      <p:pic>
        <p:nvPicPr>
          <p:cNvPr id="369" name="Google Shape;369;p40"/>
          <p:cNvPicPr preferRelativeResize="0"/>
          <p:nvPr/>
        </p:nvPicPr>
        <p:blipFill rotWithShape="1">
          <a:blip r:embed="rId4">
            <a:alphaModFix/>
          </a:blip>
          <a:srcRect b="0" l="0" r="29438" t="0"/>
          <a:stretch/>
        </p:blipFill>
        <p:spPr>
          <a:xfrm>
            <a:off x="7289117" y="3379833"/>
            <a:ext cx="1808331" cy="15243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1"/>
          <p:cNvSpPr txBox="1"/>
          <p:nvPr/>
        </p:nvSpPr>
        <p:spPr>
          <a:xfrm>
            <a:off x="368700" y="886350"/>
            <a:ext cx="8406600" cy="3370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zh-HK" sz="1800">
                <a:solidFill>
                  <a:srgbClr val="B45F06"/>
                </a:solidFill>
              </a:rPr>
              <a:t>佳句賞析：</a:t>
            </a:r>
            <a:endParaRPr b="1" sz="1800">
              <a:solidFill>
                <a:srgbClr val="B45F06"/>
              </a:solidFill>
            </a:endParaRPr>
          </a:p>
          <a:p>
            <a:pPr indent="0" lvl="0" marL="0" rtl="0" algn="l">
              <a:lnSpc>
                <a:spcPct val="150000"/>
              </a:lnSpc>
              <a:spcBef>
                <a:spcPts val="0"/>
              </a:spcBef>
              <a:spcAft>
                <a:spcPts val="0"/>
              </a:spcAft>
              <a:buNone/>
            </a:pPr>
            <a:r>
              <a:t/>
            </a:r>
            <a:endParaRPr sz="1800">
              <a:solidFill>
                <a:srgbClr val="B45F06"/>
              </a:solidFill>
            </a:endParaRPr>
          </a:p>
          <a:p>
            <a:pPr indent="0" lvl="0" marL="0" rtl="0" algn="l">
              <a:lnSpc>
                <a:spcPct val="150000"/>
              </a:lnSpc>
              <a:spcBef>
                <a:spcPts val="0"/>
              </a:spcBef>
              <a:spcAft>
                <a:spcPts val="0"/>
              </a:spcAft>
              <a:buNone/>
            </a:pPr>
            <a:r>
              <a:rPr lang="zh-HK" sz="1800">
                <a:solidFill>
                  <a:srgbClr val="B45F06"/>
                </a:solidFill>
              </a:rPr>
              <a:t> </a:t>
            </a:r>
            <a:r>
              <a:rPr lang="zh-HK" sz="1800">
                <a:solidFill>
                  <a:srgbClr val="B45F06"/>
                </a:solidFill>
              </a:rPr>
              <a:t>Du wirst die schöne, große Welt kennenlernen, Maja, den Sonnenschein und prächtige Blumenwiesen. Du wirst über silberne Seen und rauschende Bäche fliegen, unter dem strahlend blauen Himmel und unter hohen, grünen Bäumen.</a:t>
            </a:r>
            <a:endParaRPr sz="1800">
              <a:solidFill>
                <a:srgbClr val="B45F06"/>
              </a:solidFill>
            </a:endParaRPr>
          </a:p>
          <a:p>
            <a:pPr indent="0" lvl="0" marL="0" rtl="0" algn="l">
              <a:lnSpc>
                <a:spcPct val="150000"/>
              </a:lnSpc>
              <a:spcBef>
                <a:spcPts val="0"/>
              </a:spcBef>
              <a:spcAft>
                <a:spcPts val="0"/>
              </a:spcAft>
              <a:buNone/>
            </a:pPr>
            <a:r>
              <a:t/>
            </a:r>
            <a:endParaRPr sz="1800">
              <a:solidFill>
                <a:srgbClr val="B45F06"/>
              </a:solidFill>
            </a:endParaRPr>
          </a:p>
          <a:p>
            <a:pPr indent="0" lvl="0" marL="0" rtl="0" algn="l">
              <a:lnSpc>
                <a:spcPct val="150000"/>
              </a:lnSpc>
              <a:spcBef>
                <a:spcPts val="0"/>
              </a:spcBef>
              <a:spcAft>
                <a:spcPts val="0"/>
              </a:spcAft>
              <a:buNone/>
            </a:pPr>
            <a:r>
              <a:rPr lang="zh-HK" sz="1800">
                <a:solidFill>
                  <a:srgbClr val="B45F06"/>
                </a:solidFill>
              </a:rPr>
              <a:t>瑪雅，妳會熟悉這個世界的美好，熟悉陽光，熟悉花叢。在藍藍的天空和大大的綠樹下，妳可以飛過銀光閃閃的湖泊和湍急的溪流。</a:t>
            </a:r>
            <a:endParaRPr sz="1800">
              <a:solidFill>
                <a:srgbClr val="B45F0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42"/>
          <p:cNvPicPr preferRelativeResize="0"/>
          <p:nvPr/>
        </p:nvPicPr>
        <p:blipFill rotWithShape="1">
          <a:blip r:embed="rId3">
            <a:alphaModFix/>
          </a:blip>
          <a:srcRect b="0" l="0" r="17857" t="24670"/>
          <a:stretch/>
        </p:blipFill>
        <p:spPr>
          <a:xfrm>
            <a:off x="7643524" y="199934"/>
            <a:ext cx="1314739" cy="1105207"/>
          </a:xfrm>
          <a:prstGeom prst="rect">
            <a:avLst/>
          </a:prstGeom>
          <a:noFill/>
          <a:ln>
            <a:noFill/>
          </a:ln>
        </p:spPr>
      </p:pic>
      <p:pic>
        <p:nvPicPr>
          <p:cNvPr id="381" name="Google Shape;381;p42"/>
          <p:cNvPicPr preferRelativeResize="0"/>
          <p:nvPr/>
        </p:nvPicPr>
        <p:blipFill rotWithShape="1">
          <a:blip r:embed="rId4">
            <a:alphaModFix/>
          </a:blip>
          <a:srcRect b="0" l="0" r="0" t="0"/>
          <a:stretch/>
        </p:blipFill>
        <p:spPr>
          <a:xfrm>
            <a:off x="3634494" y="1178695"/>
            <a:ext cx="1953055" cy="971790"/>
          </a:xfrm>
          <a:prstGeom prst="rect">
            <a:avLst/>
          </a:prstGeom>
          <a:noFill/>
          <a:ln>
            <a:noFill/>
          </a:ln>
        </p:spPr>
      </p:pic>
      <p:pic>
        <p:nvPicPr>
          <p:cNvPr id="382" name="Google Shape;382;p42"/>
          <p:cNvPicPr preferRelativeResize="0"/>
          <p:nvPr/>
        </p:nvPicPr>
        <p:blipFill rotWithShape="1">
          <a:blip r:embed="rId5">
            <a:alphaModFix/>
          </a:blip>
          <a:srcRect b="0" l="0" r="0" t="0"/>
          <a:stretch/>
        </p:blipFill>
        <p:spPr>
          <a:xfrm>
            <a:off x="3500733" y="2740599"/>
            <a:ext cx="2067377" cy="838407"/>
          </a:xfrm>
          <a:prstGeom prst="rect">
            <a:avLst/>
          </a:prstGeom>
          <a:noFill/>
          <a:ln>
            <a:noFill/>
          </a:ln>
        </p:spPr>
      </p:pic>
      <p:pic>
        <p:nvPicPr>
          <p:cNvPr id="383" name="Google Shape;383;p42"/>
          <p:cNvPicPr preferRelativeResize="0"/>
          <p:nvPr/>
        </p:nvPicPr>
        <p:blipFill rotWithShape="1">
          <a:blip r:embed="rId6">
            <a:alphaModFix/>
          </a:blip>
          <a:srcRect b="0" l="0" r="0" t="0"/>
          <a:stretch/>
        </p:blipFill>
        <p:spPr>
          <a:xfrm>
            <a:off x="206629" y="199934"/>
            <a:ext cx="2562788" cy="1524375"/>
          </a:xfrm>
          <a:prstGeom prst="rect">
            <a:avLst/>
          </a:prstGeom>
          <a:noFill/>
          <a:ln>
            <a:noFill/>
          </a:ln>
        </p:spPr>
      </p:pic>
      <p:pic>
        <p:nvPicPr>
          <p:cNvPr id="384" name="Google Shape;384;p42"/>
          <p:cNvPicPr preferRelativeResize="0"/>
          <p:nvPr/>
        </p:nvPicPr>
        <p:blipFill rotWithShape="1">
          <a:blip r:embed="rId7">
            <a:alphaModFix/>
          </a:blip>
          <a:srcRect b="0" l="0" r="0" t="0"/>
          <a:stretch/>
        </p:blipFill>
        <p:spPr>
          <a:xfrm flipH="1">
            <a:off x="6328786" y="3228644"/>
            <a:ext cx="2629476" cy="1743505"/>
          </a:xfrm>
          <a:prstGeom prst="rect">
            <a:avLst/>
          </a:prstGeom>
          <a:noFill/>
          <a:ln>
            <a:noFill/>
          </a:ln>
        </p:spPr>
      </p:pic>
      <p:grpSp>
        <p:nvGrpSpPr>
          <p:cNvPr id="385" name="Google Shape;385;p42"/>
          <p:cNvGrpSpPr/>
          <p:nvPr/>
        </p:nvGrpSpPr>
        <p:grpSpPr>
          <a:xfrm>
            <a:off x="109722" y="2806264"/>
            <a:ext cx="2222112" cy="2499306"/>
            <a:chOff x="146296" y="3741685"/>
            <a:chExt cx="2962816" cy="3332409"/>
          </a:xfrm>
        </p:grpSpPr>
        <p:pic>
          <p:nvPicPr>
            <p:cNvPr id="386" name="Google Shape;386;p42"/>
            <p:cNvPicPr preferRelativeResize="0"/>
            <p:nvPr/>
          </p:nvPicPr>
          <p:blipFill rotWithShape="1">
            <a:blip r:embed="rId8">
              <a:alphaModFix/>
            </a:blip>
            <a:srcRect b="0" l="0" r="0" t="0"/>
            <a:stretch/>
          </p:blipFill>
          <p:spPr>
            <a:xfrm rot="-7626711">
              <a:off x="592237" y="4525999"/>
              <a:ext cx="2070935" cy="2148411"/>
            </a:xfrm>
            <a:prstGeom prst="rect">
              <a:avLst/>
            </a:prstGeom>
            <a:noFill/>
            <a:ln>
              <a:noFill/>
            </a:ln>
          </p:spPr>
        </p:pic>
        <p:pic>
          <p:nvPicPr>
            <p:cNvPr id="387" name="Google Shape;387;p42"/>
            <p:cNvPicPr preferRelativeResize="0"/>
            <p:nvPr/>
          </p:nvPicPr>
          <p:blipFill rotWithShape="1">
            <a:blip r:embed="rId9">
              <a:alphaModFix/>
            </a:blip>
            <a:srcRect b="0" l="0" r="0" t="0"/>
            <a:stretch/>
          </p:blipFill>
          <p:spPr>
            <a:xfrm>
              <a:off x="355595" y="3741685"/>
              <a:ext cx="1220292" cy="1340180"/>
            </a:xfrm>
            <a:prstGeom prst="rect">
              <a:avLst/>
            </a:prstGeom>
            <a:noFill/>
            <a:ln>
              <a:noFill/>
            </a:ln>
          </p:spPr>
        </p:pic>
      </p:grpSp>
      <p:pic>
        <p:nvPicPr>
          <p:cNvPr id="388" name="Google Shape;388;p42"/>
          <p:cNvPicPr preferRelativeResize="0"/>
          <p:nvPr/>
        </p:nvPicPr>
        <p:blipFill rotWithShape="1">
          <a:blip r:embed="rId10">
            <a:alphaModFix/>
          </a:blip>
          <a:srcRect b="0" l="0" r="0" t="0"/>
          <a:stretch/>
        </p:blipFill>
        <p:spPr>
          <a:xfrm>
            <a:off x="3120258" y="1664326"/>
            <a:ext cx="742672" cy="616699"/>
          </a:xfrm>
          <a:prstGeom prst="rect">
            <a:avLst/>
          </a:prstGeom>
          <a:noFill/>
          <a:ln>
            <a:noFill/>
          </a:ln>
        </p:spPr>
      </p:pic>
      <p:sp>
        <p:nvSpPr>
          <p:cNvPr id="389" name="Google Shape;389;p42"/>
          <p:cNvSpPr txBox="1"/>
          <p:nvPr/>
        </p:nvSpPr>
        <p:spPr>
          <a:xfrm>
            <a:off x="3866909" y="1280179"/>
            <a:ext cx="1372500" cy="762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zh-HK" sz="4500">
                <a:solidFill>
                  <a:schemeClr val="dk1"/>
                </a:solidFill>
                <a:latin typeface="Arial"/>
                <a:ea typeface="Arial"/>
                <a:cs typeface="Arial"/>
                <a:sym typeface="Arial"/>
              </a:rPr>
              <a:t>0</a:t>
            </a:r>
            <a:r>
              <a:rPr lang="zh-HK" sz="4500">
                <a:solidFill>
                  <a:schemeClr val="dk1"/>
                </a:solidFill>
              </a:rPr>
              <a:t>4</a:t>
            </a:r>
            <a:endParaRPr sz="1100"/>
          </a:p>
        </p:txBody>
      </p:sp>
      <p:sp>
        <p:nvSpPr>
          <p:cNvPr id="390" name="Google Shape;390;p42"/>
          <p:cNvSpPr txBox="1"/>
          <p:nvPr/>
        </p:nvSpPr>
        <p:spPr>
          <a:xfrm>
            <a:off x="3507046" y="2805137"/>
            <a:ext cx="20547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zh-HK" sz="2400">
                <a:solidFill>
                  <a:schemeClr val="dk1"/>
                </a:solidFill>
              </a:rPr>
              <a:t>Gewinne</a:t>
            </a:r>
            <a:endParaRPr sz="2400">
              <a:solidFill>
                <a:schemeClr val="dk1"/>
              </a:solidFill>
              <a:latin typeface="Arial"/>
              <a:ea typeface="Arial"/>
              <a:cs typeface="Arial"/>
              <a:sym typeface="Arial"/>
            </a:endParaRPr>
          </a:p>
        </p:txBody>
      </p:sp>
      <p:sp>
        <p:nvSpPr>
          <p:cNvPr id="391" name="Google Shape;391;p42"/>
          <p:cNvSpPr txBox="1"/>
          <p:nvPr/>
        </p:nvSpPr>
        <p:spPr>
          <a:xfrm>
            <a:off x="2868500" y="2212300"/>
            <a:ext cx="33318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zh-HK" sz="3000">
                <a:solidFill>
                  <a:schemeClr val="dk1"/>
                </a:solidFill>
              </a:rPr>
              <a:t>翻譯實踐收穫</a:t>
            </a:r>
            <a:endParaRPr sz="1100"/>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88"/>
                                        </p:tgtEl>
                                        <p:attrNameLst>
                                          <p:attrName>style.visibility</p:attrName>
                                        </p:attrNameLst>
                                      </p:cBhvr>
                                      <p:to>
                                        <p:strVal val="visible"/>
                                      </p:to>
                                    </p:set>
                                    <p:anim calcmode="lin" valueType="num">
                                      <p:cBhvr additive="base">
                                        <p:cTn dur="500"/>
                                        <p:tgtEl>
                                          <p:spTgt spid="38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43"/>
          <p:cNvPicPr preferRelativeResize="0"/>
          <p:nvPr/>
        </p:nvPicPr>
        <p:blipFill rotWithShape="1">
          <a:blip r:embed="rId3">
            <a:alphaModFix/>
          </a:blip>
          <a:srcRect b="0" l="0" r="0" t="0"/>
          <a:stretch/>
        </p:blipFill>
        <p:spPr>
          <a:xfrm>
            <a:off x="237175" y="199934"/>
            <a:ext cx="2562787" cy="1524375"/>
          </a:xfrm>
          <a:prstGeom prst="rect">
            <a:avLst/>
          </a:prstGeom>
          <a:noFill/>
          <a:ln>
            <a:noFill/>
          </a:ln>
        </p:spPr>
      </p:pic>
      <p:pic>
        <p:nvPicPr>
          <p:cNvPr id="398" name="Google Shape;398;p43"/>
          <p:cNvPicPr preferRelativeResize="0"/>
          <p:nvPr/>
        </p:nvPicPr>
        <p:blipFill rotWithShape="1">
          <a:blip r:embed="rId4">
            <a:alphaModFix/>
          </a:blip>
          <a:srcRect b="0" l="0" r="0" t="0"/>
          <a:stretch/>
        </p:blipFill>
        <p:spPr>
          <a:xfrm>
            <a:off x="7405560" y="399867"/>
            <a:ext cx="1162305" cy="1486266"/>
          </a:xfrm>
          <a:prstGeom prst="rect">
            <a:avLst/>
          </a:prstGeom>
          <a:noFill/>
          <a:ln>
            <a:noFill/>
          </a:ln>
        </p:spPr>
      </p:pic>
      <p:pic>
        <p:nvPicPr>
          <p:cNvPr id="399" name="Google Shape;399;p43"/>
          <p:cNvPicPr preferRelativeResize="0"/>
          <p:nvPr/>
        </p:nvPicPr>
        <p:blipFill rotWithShape="1">
          <a:blip r:embed="rId5">
            <a:alphaModFix/>
          </a:blip>
          <a:srcRect b="0" l="0" r="0" t="0"/>
          <a:stretch/>
        </p:blipFill>
        <p:spPr>
          <a:xfrm>
            <a:off x="8182018" y="1886133"/>
            <a:ext cx="771694" cy="400148"/>
          </a:xfrm>
          <a:prstGeom prst="rect">
            <a:avLst/>
          </a:prstGeom>
          <a:noFill/>
          <a:ln>
            <a:noFill/>
          </a:ln>
        </p:spPr>
      </p:pic>
      <p:pic>
        <p:nvPicPr>
          <p:cNvPr id="400" name="Google Shape;400;p43"/>
          <p:cNvPicPr preferRelativeResize="0"/>
          <p:nvPr/>
        </p:nvPicPr>
        <p:blipFill rotWithShape="1">
          <a:blip r:embed="rId6">
            <a:alphaModFix/>
          </a:blip>
          <a:srcRect b="0" l="0" r="0" t="0"/>
          <a:stretch/>
        </p:blipFill>
        <p:spPr>
          <a:xfrm>
            <a:off x="5814536" y="624100"/>
            <a:ext cx="1591024" cy="857461"/>
          </a:xfrm>
          <a:prstGeom prst="rect">
            <a:avLst/>
          </a:prstGeom>
          <a:noFill/>
          <a:ln>
            <a:noFill/>
          </a:ln>
        </p:spPr>
      </p:pic>
      <p:pic>
        <p:nvPicPr>
          <p:cNvPr id="401" name="Google Shape;401;p43"/>
          <p:cNvPicPr preferRelativeResize="0"/>
          <p:nvPr/>
        </p:nvPicPr>
        <p:blipFill rotWithShape="1">
          <a:blip r:embed="rId7">
            <a:alphaModFix/>
          </a:blip>
          <a:srcRect b="0" l="0" r="0" t="0"/>
          <a:stretch/>
        </p:blipFill>
        <p:spPr>
          <a:xfrm>
            <a:off x="428337" y="3200063"/>
            <a:ext cx="2629476" cy="1743504"/>
          </a:xfrm>
          <a:prstGeom prst="rect">
            <a:avLst/>
          </a:prstGeom>
          <a:noFill/>
          <a:ln>
            <a:noFill/>
          </a:ln>
        </p:spPr>
      </p:pic>
      <p:pic>
        <p:nvPicPr>
          <p:cNvPr id="402" name="Google Shape;402;p43"/>
          <p:cNvPicPr preferRelativeResize="0"/>
          <p:nvPr/>
        </p:nvPicPr>
        <p:blipFill rotWithShape="1">
          <a:blip r:embed="rId8">
            <a:alphaModFix/>
          </a:blip>
          <a:srcRect b="0" l="0" r="0" t="0"/>
          <a:stretch/>
        </p:blipFill>
        <p:spPr>
          <a:xfrm>
            <a:off x="6362416" y="2786062"/>
            <a:ext cx="2591368" cy="1962633"/>
          </a:xfrm>
          <a:prstGeom prst="rect">
            <a:avLst/>
          </a:prstGeom>
          <a:noFill/>
          <a:ln>
            <a:noFill/>
          </a:ln>
        </p:spPr>
      </p:pic>
      <p:pic>
        <p:nvPicPr>
          <p:cNvPr id="403" name="Google Shape;403;p43"/>
          <p:cNvPicPr preferRelativeResize="0"/>
          <p:nvPr/>
        </p:nvPicPr>
        <p:blipFill rotWithShape="1">
          <a:blip r:embed="rId9">
            <a:alphaModFix/>
          </a:blip>
          <a:srcRect b="0" l="0" r="0" t="0"/>
          <a:stretch/>
        </p:blipFill>
        <p:spPr>
          <a:xfrm>
            <a:off x="875033" y="1953404"/>
            <a:ext cx="734431" cy="761907"/>
          </a:xfrm>
          <a:prstGeom prst="rect">
            <a:avLst/>
          </a:prstGeom>
          <a:noFill/>
          <a:ln>
            <a:noFill/>
          </a:ln>
        </p:spPr>
      </p:pic>
      <p:sp>
        <p:nvSpPr>
          <p:cNvPr id="404" name="Google Shape;404;p43"/>
          <p:cNvSpPr txBox="1"/>
          <p:nvPr/>
        </p:nvSpPr>
        <p:spPr>
          <a:xfrm>
            <a:off x="1635919" y="2029294"/>
            <a:ext cx="5872200" cy="10851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zh-HK" sz="6600">
                <a:solidFill>
                  <a:schemeClr val="dk1"/>
                </a:solidFill>
              </a:rPr>
              <a:t>Thank you!</a:t>
            </a:r>
            <a:endParaRPr sz="1100"/>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23" presetSubtype="16">
                                  <p:stCondLst>
                                    <p:cond delay="25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ppt_w</p:attrName>
                                        </p:attrNameLst>
                                      </p:cBhvr>
                                      <p:tavLst>
                                        <p:tav fmla="" tm="0">
                                          <p:val>
                                            <p:strVal val="0"/>
                                          </p:val>
                                        </p:tav>
                                        <p:tav fmla="" tm="100000">
                                          <p:val>
                                            <p:strVal val="#ppt_w"/>
                                          </p:val>
                                        </p:tav>
                                      </p:tavLst>
                                    </p:anim>
                                    <p:anim calcmode="lin" valueType="num">
                                      <p:cBhvr additive="base">
                                        <p:cTn dur="500"/>
                                        <p:tgtEl>
                                          <p:spTgt spid="39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75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6"/>
          <p:cNvPicPr preferRelativeResize="0"/>
          <p:nvPr/>
        </p:nvPicPr>
        <p:blipFill rotWithShape="1">
          <a:blip r:embed="rId3">
            <a:alphaModFix/>
          </a:blip>
          <a:srcRect b="-3168" l="0" r="25607" t="27347"/>
          <a:stretch/>
        </p:blipFill>
        <p:spPr>
          <a:xfrm>
            <a:off x="8055287" y="194491"/>
            <a:ext cx="900113" cy="1148596"/>
          </a:xfrm>
          <a:prstGeom prst="rect">
            <a:avLst/>
          </a:prstGeom>
          <a:noFill/>
          <a:ln>
            <a:noFill/>
          </a:ln>
        </p:spPr>
      </p:pic>
      <p:pic>
        <p:nvPicPr>
          <p:cNvPr id="144" name="Google Shape;144;p26"/>
          <p:cNvPicPr preferRelativeResize="0"/>
          <p:nvPr/>
        </p:nvPicPr>
        <p:blipFill rotWithShape="1">
          <a:blip r:embed="rId4">
            <a:alphaModFix/>
          </a:blip>
          <a:srcRect b="41660" l="46255" r="-22976" t="-41660"/>
          <a:stretch/>
        </p:blipFill>
        <p:spPr>
          <a:xfrm>
            <a:off x="180811" y="3624707"/>
            <a:ext cx="979448" cy="1324301"/>
          </a:xfrm>
          <a:prstGeom prst="rect">
            <a:avLst/>
          </a:prstGeom>
          <a:noFill/>
          <a:ln>
            <a:noFill/>
          </a:ln>
        </p:spPr>
      </p:pic>
      <p:pic>
        <p:nvPicPr>
          <p:cNvPr id="145" name="Google Shape;145;p26"/>
          <p:cNvPicPr preferRelativeResize="0"/>
          <p:nvPr/>
        </p:nvPicPr>
        <p:blipFill rotWithShape="1">
          <a:blip r:embed="rId5">
            <a:alphaModFix/>
          </a:blip>
          <a:srcRect b="0" l="0" r="0" t="30593"/>
          <a:stretch/>
        </p:blipFill>
        <p:spPr>
          <a:xfrm>
            <a:off x="180811" y="195368"/>
            <a:ext cx="1267103" cy="839804"/>
          </a:xfrm>
          <a:prstGeom prst="rect">
            <a:avLst/>
          </a:prstGeom>
          <a:noFill/>
          <a:ln>
            <a:noFill/>
          </a:ln>
        </p:spPr>
      </p:pic>
      <p:pic>
        <p:nvPicPr>
          <p:cNvPr id="146" name="Google Shape;146;p26"/>
          <p:cNvPicPr preferRelativeResize="0"/>
          <p:nvPr/>
        </p:nvPicPr>
        <p:blipFill rotWithShape="1">
          <a:blip r:embed="rId6">
            <a:alphaModFix/>
          </a:blip>
          <a:srcRect b="0" l="0" r="0" t="0"/>
          <a:stretch/>
        </p:blipFill>
        <p:spPr>
          <a:xfrm>
            <a:off x="364202" y="2007674"/>
            <a:ext cx="1067034" cy="886043"/>
          </a:xfrm>
          <a:prstGeom prst="rect">
            <a:avLst/>
          </a:prstGeom>
          <a:noFill/>
          <a:ln>
            <a:noFill/>
          </a:ln>
        </p:spPr>
      </p:pic>
      <p:pic>
        <p:nvPicPr>
          <p:cNvPr id="147" name="Google Shape;147;p26"/>
          <p:cNvPicPr preferRelativeResize="0"/>
          <p:nvPr/>
        </p:nvPicPr>
        <p:blipFill rotWithShape="1">
          <a:blip r:embed="rId7">
            <a:alphaModFix/>
          </a:blip>
          <a:srcRect b="0" l="0" r="0" t="0"/>
          <a:stretch/>
        </p:blipFill>
        <p:spPr>
          <a:xfrm rot="-486499">
            <a:off x="1194449" y="1631795"/>
            <a:ext cx="1953028" cy="707760"/>
          </a:xfrm>
          <a:prstGeom prst="rect">
            <a:avLst/>
          </a:prstGeom>
          <a:noFill/>
          <a:ln>
            <a:noFill/>
          </a:ln>
        </p:spPr>
      </p:pic>
      <p:pic>
        <p:nvPicPr>
          <p:cNvPr id="148" name="Google Shape;148;p26"/>
          <p:cNvPicPr preferRelativeResize="0"/>
          <p:nvPr/>
        </p:nvPicPr>
        <p:blipFill rotWithShape="1">
          <a:blip r:embed="rId8">
            <a:alphaModFix/>
          </a:blip>
          <a:srcRect b="0" l="0" r="0" t="0"/>
          <a:stretch/>
        </p:blipFill>
        <p:spPr>
          <a:xfrm>
            <a:off x="1120250" y="2940324"/>
            <a:ext cx="2067373" cy="550075"/>
          </a:xfrm>
          <a:prstGeom prst="rect">
            <a:avLst/>
          </a:prstGeom>
          <a:noFill/>
          <a:ln>
            <a:noFill/>
          </a:ln>
        </p:spPr>
      </p:pic>
      <p:grpSp>
        <p:nvGrpSpPr>
          <p:cNvPr id="149" name="Google Shape;149;p26"/>
          <p:cNvGrpSpPr/>
          <p:nvPr/>
        </p:nvGrpSpPr>
        <p:grpSpPr>
          <a:xfrm>
            <a:off x="7673127" y="3471862"/>
            <a:ext cx="1286803" cy="1471704"/>
            <a:chOff x="8194080" y="3408873"/>
            <a:chExt cx="2724693" cy="3182549"/>
          </a:xfrm>
        </p:grpSpPr>
        <p:pic>
          <p:nvPicPr>
            <p:cNvPr id="150" name="Google Shape;150;p26"/>
            <p:cNvPicPr preferRelativeResize="0"/>
            <p:nvPr/>
          </p:nvPicPr>
          <p:blipFill rotWithShape="1">
            <a:blip r:embed="rId9">
              <a:alphaModFix/>
            </a:blip>
            <a:srcRect b="19213" l="0" r="0" t="0"/>
            <a:stretch/>
          </p:blipFill>
          <p:spPr>
            <a:xfrm>
              <a:off x="8194080" y="4487627"/>
              <a:ext cx="2477043" cy="2103795"/>
            </a:xfrm>
            <a:prstGeom prst="rect">
              <a:avLst/>
            </a:prstGeom>
            <a:noFill/>
            <a:ln>
              <a:noFill/>
            </a:ln>
          </p:spPr>
        </p:pic>
        <p:pic>
          <p:nvPicPr>
            <p:cNvPr id="151" name="Google Shape;151;p26"/>
            <p:cNvPicPr preferRelativeResize="0"/>
            <p:nvPr/>
          </p:nvPicPr>
          <p:blipFill rotWithShape="1">
            <a:blip r:embed="rId10">
              <a:alphaModFix/>
            </a:blip>
            <a:srcRect b="0" l="0" r="0" t="0"/>
            <a:stretch/>
          </p:blipFill>
          <p:spPr>
            <a:xfrm>
              <a:off x="9445250" y="3408873"/>
              <a:ext cx="1473523" cy="1473563"/>
            </a:xfrm>
            <a:prstGeom prst="rect">
              <a:avLst/>
            </a:prstGeom>
            <a:noFill/>
            <a:ln>
              <a:noFill/>
            </a:ln>
          </p:spPr>
        </p:pic>
      </p:grpSp>
      <p:sp>
        <p:nvSpPr>
          <p:cNvPr id="152" name="Google Shape;152;p26"/>
          <p:cNvSpPr txBox="1"/>
          <p:nvPr/>
        </p:nvSpPr>
        <p:spPr>
          <a:xfrm>
            <a:off x="1447919" y="2089052"/>
            <a:ext cx="2515200" cy="1116000"/>
          </a:xfrm>
          <a:prstGeom prst="rect">
            <a:avLst/>
          </a:prstGeom>
          <a:noFill/>
          <a:ln>
            <a:noFill/>
          </a:ln>
        </p:spPr>
        <p:txBody>
          <a:bodyPr anchorCtr="0" anchor="t" bIns="34275" lIns="68575" spcFirstLastPara="1" rIns="68575" wrap="square" tIns="34275">
            <a:spAutoFit/>
          </a:bodyPr>
          <a:lstStyle/>
          <a:p>
            <a:pPr indent="0" lvl="0" marL="0" marR="0" rtl="0" algn="l">
              <a:lnSpc>
                <a:spcPct val="85000"/>
              </a:lnSpc>
              <a:spcBef>
                <a:spcPts val="0"/>
              </a:spcBef>
              <a:spcAft>
                <a:spcPts val="0"/>
              </a:spcAft>
              <a:buNone/>
            </a:pPr>
            <a:r>
              <a:rPr b="1" lang="zh-HK" sz="5000">
                <a:solidFill>
                  <a:schemeClr val="dk1"/>
                </a:solidFill>
              </a:rPr>
              <a:t>目錄</a:t>
            </a:r>
            <a:endParaRPr b="1" sz="5000">
              <a:solidFill>
                <a:schemeClr val="dk1"/>
              </a:solidFill>
            </a:endParaRPr>
          </a:p>
          <a:p>
            <a:pPr indent="0" lvl="0" marL="0" marR="0" rtl="0" algn="l">
              <a:lnSpc>
                <a:spcPct val="85000"/>
              </a:lnSpc>
              <a:spcBef>
                <a:spcPts val="0"/>
              </a:spcBef>
              <a:spcAft>
                <a:spcPts val="0"/>
              </a:spcAft>
              <a:buNone/>
            </a:pPr>
            <a:r>
              <a:rPr b="1" lang="zh-HK" sz="3000">
                <a:solidFill>
                  <a:schemeClr val="dk1"/>
                </a:solidFill>
              </a:rPr>
              <a:t>Katalog</a:t>
            </a:r>
            <a:endParaRPr b="1" sz="3000">
              <a:solidFill>
                <a:schemeClr val="dk1"/>
              </a:solidFill>
            </a:endParaRPr>
          </a:p>
        </p:txBody>
      </p:sp>
      <p:sp>
        <p:nvSpPr>
          <p:cNvPr id="153" name="Google Shape;153;p26"/>
          <p:cNvSpPr txBox="1"/>
          <p:nvPr/>
        </p:nvSpPr>
        <p:spPr>
          <a:xfrm>
            <a:off x="5155317" y="1716771"/>
            <a:ext cx="29001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2400">
                <a:solidFill>
                  <a:schemeClr val="dk1"/>
                </a:solidFill>
              </a:rPr>
              <a:t>實踐報告摘要</a:t>
            </a:r>
            <a:endParaRPr sz="1100"/>
          </a:p>
        </p:txBody>
      </p:sp>
      <p:sp>
        <p:nvSpPr>
          <p:cNvPr id="154" name="Google Shape;154;p26"/>
          <p:cNvSpPr txBox="1"/>
          <p:nvPr/>
        </p:nvSpPr>
        <p:spPr>
          <a:xfrm>
            <a:off x="5183893" y="2067954"/>
            <a:ext cx="23676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1100">
                <a:solidFill>
                  <a:srgbClr val="595959"/>
                </a:solidFill>
              </a:rPr>
              <a:t>ABSTRACT</a:t>
            </a:r>
            <a:endParaRPr b="0" sz="1100" u="none">
              <a:solidFill>
                <a:srgbClr val="595959"/>
              </a:solidFill>
              <a:latin typeface="Arial"/>
              <a:ea typeface="Arial"/>
              <a:cs typeface="Arial"/>
              <a:sym typeface="Arial"/>
            </a:endParaRPr>
          </a:p>
        </p:txBody>
      </p:sp>
      <p:grpSp>
        <p:nvGrpSpPr>
          <p:cNvPr id="155" name="Google Shape;155;p26"/>
          <p:cNvGrpSpPr/>
          <p:nvPr/>
        </p:nvGrpSpPr>
        <p:grpSpPr>
          <a:xfrm>
            <a:off x="4623404" y="1786107"/>
            <a:ext cx="507206" cy="406993"/>
            <a:chOff x="5995723" y="2676898"/>
            <a:chExt cx="676275" cy="542658"/>
          </a:xfrm>
        </p:grpSpPr>
        <p:pic>
          <p:nvPicPr>
            <p:cNvPr id="156" name="Google Shape;156;p26"/>
            <p:cNvPicPr preferRelativeResize="0"/>
            <p:nvPr/>
          </p:nvPicPr>
          <p:blipFill rotWithShape="1">
            <a:blip r:embed="rId11">
              <a:alphaModFix/>
            </a:blip>
            <a:srcRect b="32212" l="35152" r="32926" t="28126"/>
            <a:stretch/>
          </p:blipFill>
          <p:spPr>
            <a:xfrm>
              <a:off x="6065793" y="2676898"/>
              <a:ext cx="546100" cy="542658"/>
            </a:xfrm>
            <a:prstGeom prst="rect">
              <a:avLst/>
            </a:prstGeom>
            <a:noFill/>
            <a:ln>
              <a:noFill/>
            </a:ln>
          </p:spPr>
        </p:pic>
        <p:sp>
          <p:nvSpPr>
            <p:cNvPr id="157" name="Google Shape;157;p26"/>
            <p:cNvSpPr txBox="1"/>
            <p:nvPr/>
          </p:nvSpPr>
          <p:spPr>
            <a:xfrm>
              <a:off x="5995723" y="2726254"/>
              <a:ext cx="676275" cy="461665"/>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zh-HK" sz="1800">
                  <a:solidFill>
                    <a:schemeClr val="lt1"/>
                  </a:solidFill>
                  <a:latin typeface="Arial"/>
                  <a:ea typeface="Arial"/>
                  <a:cs typeface="Arial"/>
                  <a:sym typeface="Arial"/>
                </a:rPr>
                <a:t>01</a:t>
              </a:r>
              <a:endParaRPr b="1" sz="1800">
                <a:solidFill>
                  <a:schemeClr val="lt1"/>
                </a:solidFill>
                <a:latin typeface="Arial"/>
                <a:ea typeface="Arial"/>
                <a:cs typeface="Arial"/>
                <a:sym typeface="Arial"/>
              </a:endParaRPr>
            </a:p>
          </p:txBody>
        </p:sp>
      </p:grpSp>
      <p:sp>
        <p:nvSpPr>
          <p:cNvPr id="158" name="Google Shape;158;p26"/>
          <p:cNvSpPr txBox="1"/>
          <p:nvPr/>
        </p:nvSpPr>
        <p:spPr>
          <a:xfrm>
            <a:off x="5155317" y="2427989"/>
            <a:ext cx="2900100" cy="4386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zh-HK" sz="2400">
                <a:solidFill>
                  <a:schemeClr val="dk1"/>
                </a:solidFill>
              </a:rPr>
              <a:t>翻譯策略制定</a:t>
            </a:r>
            <a:endParaRPr sz="1100"/>
          </a:p>
        </p:txBody>
      </p:sp>
      <p:sp>
        <p:nvSpPr>
          <p:cNvPr id="159" name="Google Shape;159;p26"/>
          <p:cNvSpPr txBox="1"/>
          <p:nvPr/>
        </p:nvSpPr>
        <p:spPr>
          <a:xfrm>
            <a:off x="5183893" y="2779172"/>
            <a:ext cx="23676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1100">
                <a:solidFill>
                  <a:srgbClr val="595959"/>
                </a:solidFill>
              </a:rPr>
              <a:t>ÜBERSETZUNGSSTRATEGIE</a:t>
            </a:r>
            <a:endParaRPr b="0" sz="1100" u="none">
              <a:solidFill>
                <a:srgbClr val="595959"/>
              </a:solidFill>
              <a:latin typeface="Arial"/>
              <a:ea typeface="Arial"/>
              <a:cs typeface="Arial"/>
              <a:sym typeface="Arial"/>
            </a:endParaRPr>
          </a:p>
        </p:txBody>
      </p:sp>
      <p:grpSp>
        <p:nvGrpSpPr>
          <p:cNvPr id="160" name="Google Shape;160;p26"/>
          <p:cNvGrpSpPr/>
          <p:nvPr/>
        </p:nvGrpSpPr>
        <p:grpSpPr>
          <a:xfrm>
            <a:off x="4623404" y="2497325"/>
            <a:ext cx="507206" cy="406993"/>
            <a:chOff x="5995723" y="2676898"/>
            <a:chExt cx="676275" cy="542658"/>
          </a:xfrm>
        </p:grpSpPr>
        <p:pic>
          <p:nvPicPr>
            <p:cNvPr id="161" name="Google Shape;161;p26"/>
            <p:cNvPicPr preferRelativeResize="0"/>
            <p:nvPr/>
          </p:nvPicPr>
          <p:blipFill rotWithShape="1">
            <a:blip r:embed="rId11">
              <a:alphaModFix/>
            </a:blip>
            <a:srcRect b="32212" l="35152" r="32926" t="28126"/>
            <a:stretch/>
          </p:blipFill>
          <p:spPr>
            <a:xfrm>
              <a:off x="6065793" y="2676898"/>
              <a:ext cx="546100" cy="542658"/>
            </a:xfrm>
            <a:prstGeom prst="rect">
              <a:avLst/>
            </a:prstGeom>
            <a:noFill/>
            <a:ln>
              <a:noFill/>
            </a:ln>
          </p:spPr>
        </p:pic>
        <p:sp>
          <p:nvSpPr>
            <p:cNvPr id="162" name="Google Shape;162;p26"/>
            <p:cNvSpPr txBox="1"/>
            <p:nvPr/>
          </p:nvSpPr>
          <p:spPr>
            <a:xfrm>
              <a:off x="5995723" y="2726254"/>
              <a:ext cx="676275" cy="461665"/>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zh-HK" sz="1800">
                  <a:solidFill>
                    <a:schemeClr val="lt1"/>
                  </a:solidFill>
                  <a:latin typeface="Arial"/>
                  <a:ea typeface="Arial"/>
                  <a:cs typeface="Arial"/>
                  <a:sym typeface="Arial"/>
                </a:rPr>
                <a:t>02</a:t>
              </a:r>
              <a:endParaRPr b="1" sz="1800">
                <a:solidFill>
                  <a:schemeClr val="lt1"/>
                </a:solidFill>
                <a:latin typeface="Arial"/>
                <a:ea typeface="Arial"/>
                <a:cs typeface="Arial"/>
                <a:sym typeface="Arial"/>
              </a:endParaRPr>
            </a:p>
          </p:txBody>
        </p:sp>
      </p:grpSp>
      <p:sp>
        <p:nvSpPr>
          <p:cNvPr id="163" name="Google Shape;163;p26"/>
          <p:cNvSpPr txBox="1"/>
          <p:nvPr/>
        </p:nvSpPr>
        <p:spPr>
          <a:xfrm>
            <a:off x="5155317" y="3139208"/>
            <a:ext cx="29001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2400">
                <a:solidFill>
                  <a:schemeClr val="dk1"/>
                </a:solidFill>
              </a:rPr>
              <a:t>難句分析&amp;佳句欣賞</a:t>
            </a:r>
            <a:endParaRPr sz="1100"/>
          </a:p>
        </p:txBody>
      </p:sp>
      <p:sp>
        <p:nvSpPr>
          <p:cNvPr id="164" name="Google Shape;164;p26"/>
          <p:cNvSpPr txBox="1"/>
          <p:nvPr/>
        </p:nvSpPr>
        <p:spPr>
          <a:xfrm>
            <a:off x="5183893" y="3490390"/>
            <a:ext cx="2367600" cy="2385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zh-HK" sz="1100">
                <a:solidFill>
                  <a:srgbClr val="595959"/>
                </a:solidFill>
              </a:rPr>
              <a:t>SATZANALYSE</a:t>
            </a:r>
            <a:endParaRPr sz="1100">
              <a:solidFill>
                <a:srgbClr val="595959"/>
              </a:solidFill>
            </a:endParaRPr>
          </a:p>
        </p:txBody>
      </p:sp>
      <p:grpSp>
        <p:nvGrpSpPr>
          <p:cNvPr id="165" name="Google Shape;165;p26"/>
          <p:cNvGrpSpPr/>
          <p:nvPr/>
        </p:nvGrpSpPr>
        <p:grpSpPr>
          <a:xfrm>
            <a:off x="4623404" y="3208544"/>
            <a:ext cx="507206" cy="406993"/>
            <a:chOff x="5995723" y="2676898"/>
            <a:chExt cx="676275" cy="542658"/>
          </a:xfrm>
        </p:grpSpPr>
        <p:pic>
          <p:nvPicPr>
            <p:cNvPr id="166" name="Google Shape;166;p26"/>
            <p:cNvPicPr preferRelativeResize="0"/>
            <p:nvPr/>
          </p:nvPicPr>
          <p:blipFill rotWithShape="1">
            <a:blip r:embed="rId11">
              <a:alphaModFix/>
            </a:blip>
            <a:srcRect b="32212" l="35152" r="32926" t="28126"/>
            <a:stretch/>
          </p:blipFill>
          <p:spPr>
            <a:xfrm>
              <a:off x="6065793" y="2676898"/>
              <a:ext cx="546100" cy="542658"/>
            </a:xfrm>
            <a:prstGeom prst="rect">
              <a:avLst/>
            </a:prstGeom>
            <a:noFill/>
            <a:ln>
              <a:noFill/>
            </a:ln>
          </p:spPr>
        </p:pic>
        <p:sp>
          <p:nvSpPr>
            <p:cNvPr id="167" name="Google Shape;167;p26"/>
            <p:cNvSpPr txBox="1"/>
            <p:nvPr/>
          </p:nvSpPr>
          <p:spPr>
            <a:xfrm>
              <a:off x="5995723" y="2726254"/>
              <a:ext cx="676275" cy="461665"/>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zh-HK" sz="1800">
                  <a:solidFill>
                    <a:schemeClr val="lt1"/>
                  </a:solidFill>
                  <a:latin typeface="Arial"/>
                  <a:ea typeface="Arial"/>
                  <a:cs typeface="Arial"/>
                  <a:sym typeface="Arial"/>
                </a:rPr>
                <a:t>03</a:t>
              </a:r>
              <a:endParaRPr b="1" sz="1800">
                <a:solidFill>
                  <a:schemeClr val="lt1"/>
                </a:solidFill>
                <a:latin typeface="Arial"/>
                <a:ea typeface="Arial"/>
                <a:cs typeface="Arial"/>
                <a:sym typeface="Arial"/>
              </a:endParaRPr>
            </a:p>
          </p:txBody>
        </p:sp>
      </p:grpSp>
      <p:sp>
        <p:nvSpPr>
          <p:cNvPr id="168" name="Google Shape;168;p26"/>
          <p:cNvSpPr txBox="1"/>
          <p:nvPr/>
        </p:nvSpPr>
        <p:spPr>
          <a:xfrm>
            <a:off x="5155317" y="3850426"/>
            <a:ext cx="2899970" cy="43858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2400">
                <a:solidFill>
                  <a:schemeClr val="dk1"/>
                </a:solidFill>
              </a:rPr>
              <a:t>翻譯實踐收穫</a:t>
            </a:r>
            <a:endParaRPr sz="1100"/>
          </a:p>
        </p:txBody>
      </p:sp>
      <p:sp>
        <p:nvSpPr>
          <p:cNvPr id="169" name="Google Shape;169;p26"/>
          <p:cNvSpPr txBox="1"/>
          <p:nvPr/>
        </p:nvSpPr>
        <p:spPr>
          <a:xfrm>
            <a:off x="5183893" y="4201609"/>
            <a:ext cx="23676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1100">
                <a:solidFill>
                  <a:srgbClr val="595959"/>
                </a:solidFill>
              </a:rPr>
              <a:t>GEWINNE</a:t>
            </a:r>
            <a:endParaRPr b="0" sz="1100" u="none">
              <a:solidFill>
                <a:srgbClr val="595959"/>
              </a:solidFill>
              <a:latin typeface="Arial"/>
              <a:ea typeface="Arial"/>
              <a:cs typeface="Arial"/>
              <a:sym typeface="Arial"/>
            </a:endParaRPr>
          </a:p>
        </p:txBody>
      </p:sp>
      <p:grpSp>
        <p:nvGrpSpPr>
          <p:cNvPr id="170" name="Google Shape;170;p26"/>
          <p:cNvGrpSpPr/>
          <p:nvPr/>
        </p:nvGrpSpPr>
        <p:grpSpPr>
          <a:xfrm>
            <a:off x="4623404" y="3919762"/>
            <a:ext cx="507206" cy="406993"/>
            <a:chOff x="5995723" y="2676898"/>
            <a:chExt cx="676275" cy="542658"/>
          </a:xfrm>
        </p:grpSpPr>
        <p:pic>
          <p:nvPicPr>
            <p:cNvPr id="171" name="Google Shape;171;p26"/>
            <p:cNvPicPr preferRelativeResize="0"/>
            <p:nvPr/>
          </p:nvPicPr>
          <p:blipFill rotWithShape="1">
            <a:blip r:embed="rId11">
              <a:alphaModFix/>
            </a:blip>
            <a:srcRect b="32212" l="35152" r="32926" t="28126"/>
            <a:stretch/>
          </p:blipFill>
          <p:spPr>
            <a:xfrm>
              <a:off x="6065793" y="2676898"/>
              <a:ext cx="546100" cy="542658"/>
            </a:xfrm>
            <a:prstGeom prst="rect">
              <a:avLst/>
            </a:prstGeom>
            <a:noFill/>
            <a:ln>
              <a:noFill/>
            </a:ln>
          </p:spPr>
        </p:pic>
        <p:sp>
          <p:nvSpPr>
            <p:cNvPr id="172" name="Google Shape;172;p26"/>
            <p:cNvSpPr txBox="1"/>
            <p:nvPr/>
          </p:nvSpPr>
          <p:spPr>
            <a:xfrm>
              <a:off x="5995723" y="2726254"/>
              <a:ext cx="676275" cy="461665"/>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zh-HK" sz="1800">
                  <a:solidFill>
                    <a:schemeClr val="lt1"/>
                  </a:solidFill>
                  <a:latin typeface="Arial"/>
                  <a:ea typeface="Arial"/>
                  <a:cs typeface="Arial"/>
                  <a:sym typeface="Arial"/>
                </a:rPr>
                <a:t>04</a:t>
              </a:r>
              <a:endParaRPr b="1" sz="1800">
                <a:solidFill>
                  <a:schemeClr val="lt1"/>
                </a:solidFill>
                <a:latin typeface="Arial"/>
                <a:ea typeface="Arial"/>
                <a:cs typeface="Arial"/>
                <a:sym typeface="Arial"/>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par>
                          <p:cTn fill="hold">
                            <p:stCondLst>
                              <p:cond delay="2500"/>
                            </p:stCondLst>
                            <p:childTnLst>
                              <p:par>
                                <p:cTn fill="hold" nodeType="afterEffect" presetClass="entr" presetID="2" presetSubtype="2">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7"/>
          <p:cNvPicPr preferRelativeResize="0"/>
          <p:nvPr/>
        </p:nvPicPr>
        <p:blipFill rotWithShape="1">
          <a:blip r:embed="rId3">
            <a:alphaModFix/>
          </a:blip>
          <a:srcRect b="0" l="0" r="17857" t="24673"/>
          <a:stretch/>
        </p:blipFill>
        <p:spPr>
          <a:xfrm>
            <a:off x="7643524" y="199934"/>
            <a:ext cx="1314738" cy="1105208"/>
          </a:xfrm>
          <a:prstGeom prst="rect">
            <a:avLst/>
          </a:prstGeom>
          <a:noFill/>
          <a:ln>
            <a:noFill/>
          </a:ln>
        </p:spPr>
      </p:pic>
      <p:pic>
        <p:nvPicPr>
          <p:cNvPr id="179" name="Google Shape;179;p27"/>
          <p:cNvPicPr preferRelativeResize="0"/>
          <p:nvPr/>
        </p:nvPicPr>
        <p:blipFill rotWithShape="1">
          <a:blip r:embed="rId4">
            <a:alphaModFix/>
          </a:blip>
          <a:srcRect b="0" l="0" r="0" t="0"/>
          <a:stretch/>
        </p:blipFill>
        <p:spPr>
          <a:xfrm>
            <a:off x="3634494" y="1178695"/>
            <a:ext cx="1953053" cy="971789"/>
          </a:xfrm>
          <a:prstGeom prst="rect">
            <a:avLst/>
          </a:prstGeom>
          <a:noFill/>
          <a:ln>
            <a:noFill/>
          </a:ln>
        </p:spPr>
      </p:pic>
      <p:pic>
        <p:nvPicPr>
          <p:cNvPr id="180" name="Google Shape;180;p27"/>
          <p:cNvPicPr preferRelativeResize="0"/>
          <p:nvPr/>
        </p:nvPicPr>
        <p:blipFill rotWithShape="1">
          <a:blip r:embed="rId5">
            <a:alphaModFix/>
          </a:blip>
          <a:srcRect b="0" l="0" r="0" t="0"/>
          <a:stretch/>
        </p:blipFill>
        <p:spPr>
          <a:xfrm>
            <a:off x="3500733" y="2740599"/>
            <a:ext cx="2067378" cy="838406"/>
          </a:xfrm>
          <a:prstGeom prst="rect">
            <a:avLst/>
          </a:prstGeom>
          <a:noFill/>
          <a:ln>
            <a:noFill/>
          </a:ln>
        </p:spPr>
      </p:pic>
      <p:pic>
        <p:nvPicPr>
          <p:cNvPr id="181" name="Google Shape;181;p27"/>
          <p:cNvPicPr preferRelativeResize="0"/>
          <p:nvPr/>
        </p:nvPicPr>
        <p:blipFill rotWithShape="1">
          <a:blip r:embed="rId6">
            <a:alphaModFix/>
          </a:blip>
          <a:srcRect b="0" l="0" r="0" t="0"/>
          <a:stretch/>
        </p:blipFill>
        <p:spPr>
          <a:xfrm>
            <a:off x="206629" y="199934"/>
            <a:ext cx="2562787" cy="1524375"/>
          </a:xfrm>
          <a:prstGeom prst="rect">
            <a:avLst/>
          </a:prstGeom>
          <a:noFill/>
          <a:ln>
            <a:noFill/>
          </a:ln>
        </p:spPr>
      </p:pic>
      <p:pic>
        <p:nvPicPr>
          <p:cNvPr id="182" name="Google Shape;182;p27"/>
          <p:cNvPicPr preferRelativeResize="0"/>
          <p:nvPr/>
        </p:nvPicPr>
        <p:blipFill rotWithShape="1">
          <a:blip r:embed="rId7">
            <a:alphaModFix/>
          </a:blip>
          <a:srcRect b="0" l="0" r="0" t="0"/>
          <a:stretch/>
        </p:blipFill>
        <p:spPr>
          <a:xfrm flipH="1">
            <a:off x="6328786" y="3228644"/>
            <a:ext cx="2629476" cy="1743504"/>
          </a:xfrm>
          <a:prstGeom prst="rect">
            <a:avLst/>
          </a:prstGeom>
          <a:noFill/>
          <a:ln>
            <a:noFill/>
          </a:ln>
        </p:spPr>
      </p:pic>
      <p:grpSp>
        <p:nvGrpSpPr>
          <p:cNvPr id="183" name="Google Shape;183;p27"/>
          <p:cNvGrpSpPr/>
          <p:nvPr/>
        </p:nvGrpSpPr>
        <p:grpSpPr>
          <a:xfrm>
            <a:off x="109723" y="2806264"/>
            <a:ext cx="2222112" cy="2499306"/>
            <a:chOff x="146298" y="3741685"/>
            <a:chExt cx="2962816" cy="3332409"/>
          </a:xfrm>
        </p:grpSpPr>
        <p:pic>
          <p:nvPicPr>
            <p:cNvPr id="184" name="Google Shape;184;p27"/>
            <p:cNvPicPr preferRelativeResize="0"/>
            <p:nvPr/>
          </p:nvPicPr>
          <p:blipFill rotWithShape="1">
            <a:blip r:embed="rId8">
              <a:alphaModFix/>
            </a:blip>
            <a:srcRect b="0" l="0" r="0" t="0"/>
            <a:stretch/>
          </p:blipFill>
          <p:spPr>
            <a:xfrm rot="-7626709">
              <a:off x="592238" y="4525999"/>
              <a:ext cx="2070935" cy="2148411"/>
            </a:xfrm>
            <a:prstGeom prst="rect">
              <a:avLst/>
            </a:prstGeom>
            <a:noFill/>
            <a:ln>
              <a:noFill/>
            </a:ln>
          </p:spPr>
        </p:pic>
        <p:pic>
          <p:nvPicPr>
            <p:cNvPr id="185" name="Google Shape;185;p27"/>
            <p:cNvPicPr preferRelativeResize="0"/>
            <p:nvPr/>
          </p:nvPicPr>
          <p:blipFill rotWithShape="1">
            <a:blip r:embed="rId9">
              <a:alphaModFix/>
            </a:blip>
            <a:srcRect b="0" l="0" r="0" t="0"/>
            <a:stretch/>
          </p:blipFill>
          <p:spPr>
            <a:xfrm>
              <a:off x="355595" y="3741685"/>
              <a:ext cx="1220293" cy="1340179"/>
            </a:xfrm>
            <a:prstGeom prst="rect">
              <a:avLst/>
            </a:prstGeom>
            <a:noFill/>
            <a:ln>
              <a:noFill/>
            </a:ln>
          </p:spPr>
        </p:pic>
      </p:grpSp>
      <p:pic>
        <p:nvPicPr>
          <p:cNvPr id="186" name="Google Shape;186;p27"/>
          <p:cNvPicPr preferRelativeResize="0"/>
          <p:nvPr/>
        </p:nvPicPr>
        <p:blipFill rotWithShape="1">
          <a:blip r:embed="rId10">
            <a:alphaModFix/>
          </a:blip>
          <a:srcRect b="0" l="0" r="0" t="0"/>
          <a:stretch/>
        </p:blipFill>
        <p:spPr>
          <a:xfrm>
            <a:off x="3120258" y="1664326"/>
            <a:ext cx="742672" cy="616699"/>
          </a:xfrm>
          <a:prstGeom prst="rect">
            <a:avLst/>
          </a:prstGeom>
          <a:noFill/>
          <a:ln>
            <a:noFill/>
          </a:ln>
        </p:spPr>
      </p:pic>
      <p:sp>
        <p:nvSpPr>
          <p:cNvPr id="187" name="Google Shape;187;p27"/>
          <p:cNvSpPr txBox="1"/>
          <p:nvPr/>
        </p:nvSpPr>
        <p:spPr>
          <a:xfrm>
            <a:off x="3866909" y="1280179"/>
            <a:ext cx="1372606" cy="761747"/>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zh-HK" sz="4500">
                <a:solidFill>
                  <a:schemeClr val="dk1"/>
                </a:solidFill>
                <a:latin typeface="Arial"/>
                <a:ea typeface="Arial"/>
                <a:cs typeface="Arial"/>
                <a:sym typeface="Arial"/>
              </a:rPr>
              <a:t>01</a:t>
            </a:r>
            <a:endParaRPr sz="1100"/>
          </a:p>
        </p:txBody>
      </p:sp>
      <p:sp>
        <p:nvSpPr>
          <p:cNvPr id="188" name="Google Shape;188;p27"/>
          <p:cNvSpPr txBox="1"/>
          <p:nvPr/>
        </p:nvSpPr>
        <p:spPr>
          <a:xfrm>
            <a:off x="3507046" y="2805137"/>
            <a:ext cx="20547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zh-HK" sz="2400">
                <a:solidFill>
                  <a:schemeClr val="dk1"/>
                </a:solidFill>
              </a:rPr>
              <a:t>Abstract</a:t>
            </a:r>
            <a:endParaRPr sz="2400">
              <a:solidFill>
                <a:schemeClr val="dk1"/>
              </a:solidFill>
              <a:latin typeface="Arial"/>
              <a:ea typeface="Arial"/>
              <a:cs typeface="Arial"/>
              <a:sym typeface="Arial"/>
            </a:endParaRPr>
          </a:p>
        </p:txBody>
      </p:sp>
      <p:sp>
        <p:nvSpPr>
          <p:cNvPr id="189" name="Google Shape;189;p27"/>
          <p:cNvSpPr txBox="1"/>
          <p:nvPr/>
        </p:nvSpPr>
        <p:spPr>
          <a:xfrm>
            <a:off x="2891823" y="2212303"/>
            <a:ext cx="34383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zh-HK" sz="3000">
                <a:solidFill>
                  <a:schemeClr val="dk1"/>
                </a:solidFill>
              </a:rPr>
              <a:t>實踐報告摘要</a:t>
            </a:r>
            <a:endParaRPr sz="1100"/>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HK"/>
              <a:t>翻譯項目 Übersetzungsprojekt</a:t>
            </a:r>
            <a:endParaRPr/>
          </a:p>
        </p:txBody>
      </p:sp>
      <p:sp>
        <p:nvSpPr>
          <p:cNvPr id="195" name="Google Shape;195;p28"/>
          <p:cNvSpPr txBox="1"/>
          <p:nvPr>
            <p:ph idx="1" type="body"/>
          </p:nvPr>
        </p:nvSpPr>
        <p:spPr>
          <a:xfrm>
            <a:off x="3641550" y="1369200"/>
            <a:ext cx="4873800" cy="2313600"/>
          </a:xfrm>
          <a:prstGeom prst="rect">
            <a:avLst/>
          </a:prstGeom>
        </p:spPr>
        <p:txBody>
          <a:bodyPr anchorCtr="0" anchor="t" bIns="34275" lIns="68575" spcFirstLastPara="1" rIns="68575" wrap="square" tIns="34275">
            <a:normAutofit/>
          </a:bodyPr>
          <a:lstStyle/>
          <a:p>
            <a:pPr indent="-355600" lvl="0" marL="457200" rtl="0" algn="l">
              <a:lnSpc>
                <a:spcPct val="150000"/>
              </a:lnSpc>
              <a:spcBef>
                <a:spcPts val="800"/>
              </a:spcBef>
              <a:spcAft>
                <a:spcPts val="0"/>
              </a:spcAft>
              <a:buSzPts val="2000"/>
              <a:buChar char="•"/>
            </a:pPr>
            <a:r>
              <a:rPr lang="zh-HK" sz="2000"/>
              <a:t>源文本：德國作家</a:t>
            </a:r>
            <a:r>
              <a:rPr lang="zh-HK" sz="2000">
                <a:solidFill>
                  <a:srgbClr val="222222"/>
                </a:solidFill>
                <a:highlight>
                  <a:srgbClr val="FFFFFF"/>
                </a:highlight>
              </a:rPr>
              <a:t>沃爾德馬爾·邦塞爾斯 </a:t>
            </a:r>
            <a:r>
              <a:rPr i="1" lang="zh-HK" sz="2000">
                <a:solidFill>
                  <a:srgbClr val="222222"/>
                </a:solidFill>
                <a:highlight>
                  <a:srgbClr val="FFFFFF"/>
                </a:highlight>
              </a:rPr>
              <a:t>Die Biene Maja und ihre Abenteuer</a:t>
            </a:r>
            <a:r>
              <a:rPr lang="zh-HK" sz="2000">
                <a:solidFill>
                  <a:srgbClr val="222222"/>
                </a:solidFill>
                <a:highlight>
                  <a:srgbClr val="FFFFFF"/>
                </a:highlight>
              </a:rPr>
              <a:t> 《瑪雅蜜蜂歷險記》</a:t>
            </a:r>
            <a:endParaRPr sz="2000">
              <a:solidFill>
                <a:srgbClr val="222222"/>
              </a:solidFill>
              <a:highlight>
                <a:srgbClr val="FFFFFF"/>
              </a:highlight>
            </a:endParaRPr>
          </a:p>
          <a:p>
            <a:pPr indent="-355600" lvl="0" marL="457200" rtl="0" algn="l">
              <a:lnSpc>
                <a:spcPct val="150000"/>
              </a:lnSpc>
              <a:spcBef>
                <a:spcPts val="0"/>
              </a:spcBef>
              <a:spcAft>
                <a:spcPts val="0"/>
              </a:spcAft>
              <a:buClr>
                <a:srgbClr val="222222"/>
              </a:buClr>
              <a:buSzPts val="2000"/>
              <a:buChar char="•"/>
            </a:pPr>
            <a:r>
              <a:rPr lang="zh-HK" sz="2000">
                <a:solidFill>
                  <a:srgbClr val="222222"/>
                </a:solidFill>
                <a:highlight>
                  <a:srgbClr val="FFFFFF"/>
                </a:highlight>
              </a:rPr>
              <a:t>實踐文本：第一章 “Majas Flucht aus der Heimatstadt” </a:t>
            </a:r>
            <a:r>
              <a:rPr lang="zh-HK" sz="2000">
                <a:solidFill>
                  <a:srgbClr val="222222"/>
                </a:solidFill>
              </a:rPr>
              <a:t>〈瑪雅逃家記〉</a:t>
            </a:r>
            <a:endParaRPr sz="2000">
              <a:solidFill>
                <a:srgbClr val="222222"/>
              </a:solidFill>
              <a:highlight>
                <a:srgbClr val="FFFFFF"/>
              </a:highlight>
            </a:endParaRPr>
          </a:p>
        </p:txBody>
      </p:sp>
      <p:pic>
        <p:nvPicPr>
          <p:cNvPr id="196" name="Google Shape;196;p28"/>
          <p:cNvPicPr preferRelativeResize="0"/>
          <p:nvPr/>
        </p:nvPicPr>
        <p:blipFill>
          <a:blip r:embed="rId3">
            <a:alphaModFix/>
          </a:blip>
          <a:stretch>
            <a:fillRect/>
          </a:stretch>
        </p:blipFill>
        <p:spPr>
          <a:xfrm>
            <a:off x="947550" y="1292400"/>
            <a:ext cx="2128949" cy="34170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type="ctrTitle"/>
          </p:nvPr>
        </p:nvSpPr>
        <p:spPr>
          <a:xfrm>
            <a:off x="1143000" y="841772"/>
            <a:ext cx="6858000" cy="17907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zh-HK"/>
              <a:t>選段情節介紹</a:t>
            </a:r>
            <a:endParaRPr/>
          </a:p>
        </p:txBody>
      </p:sp>
      <p:sp>
        <p:nvSpPr>
          <p:cNvPr id="202" name="Google Shape;202;p29"/>
          <p:cNvSpPr txBox="1"/>
          <p:nvPr>
            <p:ph idx="1" type="subTitle"/>
          </p:nvPr>
        </p:nvSpPr>
        <p:spPr>
          <a:xfrm>
            <a:off x="1143000" y="2701528"/>
            <a:ext cx="6858000" cy="12417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zh-HK" sz="2800"/>
              <a:t>Einführung in den Inhalt der Auszug</a:t>
            </a:r>
            <a:endParaRPr sz="2800"/>
          </a:p>
        </p:txBody>
      </p:sp>
      <p:pic>
        <p:nvPicPr>
          <p:cNvPr id="203" name="Google Shape;203;p29"/>
          <p:cNvPicPr preferRelativeResize="0"/>
          <p:nvPr/>
        </p:nvPicPr>
        <p:blipFill rotWithShape="1">
          <a:blip r:embed="rId3">
            <a:alphaModFix/>
          </a:blip>
          <a:srcRect b="0" l="0" r="0" t="0"/>
          <a:stretch/>
        </p:blipFill>
        <p:spPr>
          <a:xfrm>
            <a:off x="206629" y="199934"/>
            <a:ext cx="2562788" cy="1524375"/>
          </a:xfrm>
          <a:prstGeom prst="rect">
            <a:avLst/>
          </a:prstGeom>
          <a:noFill/>
          <a:ln>
            <a:noFill/>
          </a:ln>
        </p:spPr>
      </p:pic>
      <p:pic>
        <p:nvPicPr>
          <p:cNvPr id="204" name="Google Shape;204;p29"/>
          <p:cNvPicPr preferRelativeResize="0"/>
          <p:nvPr/>
        </p:nvPicPr>
        <p:blipFill rotWithShape="1">
          <a:blip r:embed="rId4">
            <a:alphaModFix/>
          </a:blip>
          <a:srcRect b="0" l="0" r="17857" t="24670"/>
          <a:stretch/>
        </p:blipFill>
        <p:spPr>
          <a:xfrm>
            <a:off x="7643524" y="199934"/>
            <a:ext cx="1314739" cy="1105207"/>
          </a:xfrm>
          <a:prstGeom prst="rect">
            <a:avLst/>
          </a:prstGeom>
          <a:noFill/>
          <a:ln>
            <a:noFill/>
          </a:ln>
        </p:spPr>
      </p:pic>
      <p:pic>
        <p:nvPicPr>
          <p:cNvPr id="205" name="Google Shape;205;p29"/>
          <p:cNvPicPr preferRelativeResize="0"/>
          <p:nvPr/>
        </p:nvPicPr>
        <p:blipFill rotWithShape="1">
          <a:blip r:embed="rId5">
            <a:alphaModFix/>
          </a:blip>
          <a:srcRect b="41660" l="46255" r="-22978" t="-41660"/>
          <a:stretch/>
        </p:blipFill>
        <p:spPr>
          <a:xfrm>
            <a:off x="180811" y="3624707"/>
            <a:ext cx="979447" cy="1324300"/>
          </a:xfrm>
          <a:prstGeom prst="rect">
            <a:avLst/>
          </a:prstGeom>
          <a:noFill/>
          <a:ln>
            <a:noFill/>
          </a:ln>
        </p:spPr>
      </p:pic>
      <p:pic>
        <p:nvPicPr>
          <p:cNvPr id="206" name="Google Shape;206;p29"/>
          <p:cNvPicPr preferRelativeResize="0"/>
          <p:nvPr/>
        </p:nvPicPr>
        <p:blipFill rotWithShape="1">
          <a:blip r:embed="rId6">
            <a:alphaModFix/>
          </a:blip>
          <a:srcRect b="0" l="0" r="0" t="0"/>
          <a:stretch/>
        </p:blipFill>
        <p:spPr>
          <a:xfrm flipH="1">
            <a:off x="6328786" y="3228644"/>
            <a:ext cx="2629476" cy="17435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ctrTitle"/>
          </p:nvPr>
        </p:nvSpPr>
        <p:spPr>
          <a:xfrm>
            <a:off x="1143000" y="841772"/>
            <a:ext cx="6858000" cy="17907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zh-HK"/>
              <a:t>翻譯實踐過程簡介</a:t>
            </a:r>
            <a:endParaRPr/>
          </a:p>
        </p:txBody>
      </p:sp>
      <p:sp>
        <p:nvSpPr>
          <p:cNvPr id="212" name="Google Shape;212;p30"/>
          <p:cNvSpPr txBox="1"/>
          <p:nvPr>
            <p:ph idx="1" type="subTitle"/>
          </p:nvPr>
        </p:nvSpPr>
        <p:spPr>
          <a:xfrm>
            <a:off x="1143000" y="2701528"/>
            <a:ext cx="6858000" cy="12417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lang="zh-HK" sz="3000"/>
              <a:t>Prozess des Übersetzungspraxis</a:t>
            </a:r>
            <a:endParaRPr sz="3000"/>
          </a:p>
        </p:txBody>
      </p:sp>
      <p:pic>
        <p:nvPicPr>
          <p:cNvPr id="213" name="Google Shape;213;p30"/>
          <p:cNvPicPr preferRelativeResize="0"/>
          <p:nvPr/>
        </p:nvPicPr>
        <p:blipFill rotWithShape="1">
          <a:blip r:embed="rId3">
            <a:alphaModFix/>
          </a:blip>
          <a:srcRect b="0" l="0" r="0" t="0"/>
          <a:stretch/>
        </p:blipFill>
        <p:spPr>
          <a:xfrm>
            <a:off x="206629" y="199934"/>
            <a:ext cx="2562788" cy="1524375"/>
          </a:xfrm>
          <a:prstGeom prst="rect">
            <a:avLst/>
          </a:prstGeom>
          <a:noFill/>
          <a:ln>
            <a:noFill/>
          </a:ln>
        </p:spPr>
      </p:pic>
      <p:pic>
        <p:nvPicPr>
          <p:cNvPr id="214" name="Google Shape;214;p30"/>
          <p:cNvPicPr preferRelativeResize="0"/>
          <p:nvPr/>
        </p:nvPicPr>
        <p:blipFill rotWithShape="1">
          <a:blip r:embed="rId4">
            <a:alphaModFix/>
          </a:blip>
          <a:srcRect b="0" l="0" r="17857" t="24670"/>
          <a:stretch/>
        </p:blipFill>
        <p:spPr>
          <a:xfrm>
            <a:off x="7643524" y="199934"/>
            <a:ext cx="1314739" cy="1105207"/>
          </a:xfrm>
          <a:prstGeom prst="rect">
            <a:avLst/>
          </a:prstGeom>
          <a:noFill/>
          <a:ln>
            <a:noFill/>
          </a:ln>
        </p:spPr>
      </p:pic>
      <p:pic>
        <p:nvPicPr>
          <p:cNvPr id="215" name="Google Shape;215;p30"/>
          <p:cNvPicPr preferRelativeResize="0"/>
          <p:nvPr/>
        </p:nvPicPr>
        <p:blipFill rotWithShape="1">
          <a:blip r:embed="rId5">
            <a:alphaModFix/>
          </a:blip>
          <a:srcRect b="41660" l="46255" r="-22978" t="-41660"/>
          <a:stretch/>
        </p:blipFill>
        <p:spPr>
          <a:xfrm>
            <a:off x="180811" y="3624707"/>
            <a:ext cx="979447" cy="1324300"/>
          </a:xfrm>
          <a:prstGeom prst="rect">
            <a:avLst/>
          </a:prstGeom>
          <a:noFill/>
          <a:ln>
            <a:noFill/>
          </a:ln>
        </p:spPr>
      </p:pic>
      <p:pic>
        <p:nvPicPr>
          <p:cNvPr id="216" name="Google Shape;216;p30"/>
          <p:cNvPicPr preferRelativeResize="0"/>
          <p:nvPr/>
        </p:nvPicPr>
        <p:blipFill rotWithShape="1">
          <a:blip r:embed="rId6">
            <a:alphaModFix/>
          </a:blip>
          <a:srcRect b="0" l="0" r="0" t="0"/>
          <a:stretch/>
        </p:blipFill>
        <p:spPr>
          <a:xfrm flipH="1">
            <a:off x="6328786" y="3228644"/>
            <a:ext cx="2629476" cy="17435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zh-HK"/>
              <a:t>翻譯實踐過程簡介 Prozess</a:t>
            </a:r>
            <a:endParaRPr/>
          </a:p>
        </p:txBody>
      </p:sp>
      <p:sp>
        <p:nvSpPr>
          <p:cNvPr id="222" name="Google Shape;222;p31"/>
          <p:cNvSpPr txBox="1"/>
          <p:nvPr>
            <p:ph idx="1" type="body"/>
          </p:nvPr>
        </p:nvSpPr>
        <p:spPr>
          <a:xfrm>
            <a:off x="3692975" y="1401780"/>
            <a:ext cx="4873800" cy="3265800"/>
          </a:xfrm>
          <a:prstGeom prst="rect">
            <a:avLst/>
          </a:prstGeom>
        </p:spPr>
        <p:txBody>
          <a:bodyPr anchorCtr="0" anchor="t" bIns="34275" lIns="68575" spcFirstLastPara="1" rIns="68575" wrap="square" tIns="34275">
            <a:noAutofit/>
          </a:bodyPr>
          <a:lstStyle/>
          <a:p>
            <a:pPr indent="-342900" lvl="0" marL="457200" rtl="0" algn="l">
              <a:lnSpc>
                <a:spcPct val="150000"/>
              </a:lnSpc>
              <a:spcBef>
                <a:spcPts val="800"/>
              </a:spcBef>
              <a:spcAft>
                <a:spcPts val="0"/>
              </a:spcAft>
              <a:buClr>
                <a:srgbClr val="363636"/>
              </a:buClr>
              <a:buSzPts val="1800"/>
              <a:buAutoNum type="arabicPeriod"/>
            </a:pPr>
            <a:r>
              <a:rPr lang="zh-HK" sz="1800">
                <a:solidFill>
                  <a:srgbClr val="363636"/>
                </a:solidFill>
              </a:rPr>
              <a:t>基本閱讀   Grundlegendes Lesen</a:t>
            </a:r>
            <a:endParaRPr sz="1800">
              <a:solidFill>
                <a:srgbClr val="363636"/>
              </a:solidFill>
            </a:endParaRPr>
          </a:p>
          <a:p>
            <a:pPr indent="-342900" lvl="0" marL="457200" rtl="0" algn="l">
              <a:lnSpc>
                <a:spcPct val="150000"/>
              </a:lnSpc>
              <a:spcBef>
                <a:spcPts val="0"/>
              </a:spcBef>
              <a:spcAft>
                <a:spcPts val="0"/>
              </a:spcAft>
              <a:buClr>
                <a:srgbClr val="363636"/>
              </a:buClr>
              <a:buSzPts val="1800"/>
              <a:buAutoNum type="arabicPeriod"/>
            </a:pPr>
            <a:r>
              <a:rPr lang="zh-HK" sz="1800">
                <a:solidFill>
                  <a:srgbClr val="363636"/>
                </a:solidFill>
              </a:rPr>
              <a:t>相關資料參考分析  Information finden und analysen</a:t>
            </a:r>
            <a:endParaRPr sz="1800">
              <a:solidFill>
                <a:srgbClr val="363636"/>
              </a:solidFill>
            </a:endParaRPr>
          </a:p>
          <a:p>
            <a:pPr indent="-342900" lvl="0" marL="457200" rtl="0" algn="l">
              <a:lnSpc>
                <a:spcPct val="150000"/>
              </a:lnSpc>
              <a:spcBef>
                <a:spcPts val="0"/>
              </a:spcBef>
              <a:spcAft>
                <a:spcPts val="0"/>
              </a:spcAft>
              <a:buClr>
                <a:srgbClr val="363636"/>
              </a:buClr>
              <a:buSzPts val="1800"/>
              <a:buAutoNum type="arabicPeriod"/>
            </a:pPr>
            <a:r>
              <a:rPr lang="zh-HK" sz="1800">
                <a:solidFill>
                  <a:srgbClr val="363636"/>
                </a:solidFill>
              </a:rPr>
              <a:t>詞彙查詢與難句翻譯  Analyse der Vokabeln und Sätzen</a:t>
            </a:r>
            <a:endParaRPr sz="1800">
              <a:solidFill>
                <a:srgbClr val="363636"/>
              </a:solidFill>
            </a:endParaRPr>
          </a:p>
          <a:p>
            <a:pPr indent="-342900" lvl="0" marL="457200" rtl="0" algn="l">
              <a:lnSpc>
                <a:spcPct val="150000"/>
              </a:lnSpc>
              <a:spcBef>
                <a:spcPts val="0"/>
              </a:spcBef>
              <a:spcAft>
                <a:spcPts val="0"/>
              </a:spcAft>
              <a:buClr>
                <a:srgbClr val="363636"/>
              </a:buClr>
              <a:buSzPts val="1800"/>
              <a:buAutoNum type="arabicPeriod"/>
            </a:pPr>
            <a:r>
              <a:rPr lang="zh-HK" sz="1800">
                <a:solidFill>
                  <a:srgbClr val="363636"/>
                </a:solidFill>
              </a:rPr>
              <a:t>小組討論  Diskussion</a:t>
            </a:r>
            <a:endParaRPr sz="1800">
              <a:solidFill>
                <a:srgbClr val="363636"/>
              </a:solidFill>
            </a:endParaRPr>
          </a:p>
          <a:p>
            <a:pPr indent="-342900" lvl="0" marL="457200" rtl="0" algn="l">
              <a:lnSpc>
                <a:spcPct val="150000"/>
              </a:lnSpc>
              <a:spcBef>
                <a:spcPts val="0"/>
              </a:spcBef>
              <a:spcAft>
                <a:spcPts val="0"/>
              </a:spcAft>
              <a:buClr>
                <a:srgbClr val="363636"/>
              </a:buClr>
              <a:buSzPts val="1800"/>
              <a:buAutoNum type="arabicPeriod"/>
            </a:pPr>
            <a:r>
              <a:rPr lang="zh-HK" sz="1800">
                <a:solidFill>
                  <a:srgbClr val="363636"/>
                </a:solidFill>
              </a:rPr>
              <a:t>校正修改  Korrektur</a:t>
            </a:r>
            <a:endParaRPr sz="1800">
              <a:solidFill>
                <a:srgbClr val="363636"/>
              </a:solidFill>
            </a:endParaRPr>
          </a:p>
          <a:p>
            <a:pPr indent="-342900" lvl="0" marL="457200" rtl="0" algn="l">
              <a:lnSpc>
                <a:spcPct val="150000"/>
              </a:lnSpc>
              <a:spcBef>
                <a:spcPts val="0"/>
              </a:spcBef>
              <a:spcAft>
                <a:spcPts val="0"/>
              </a:spcAft>
              <a:buClr>
                <a:srgbClr val="363636"/>
              </a:buClr>
              <a:buSzPts val="1800"/>
              <a:buAutoNum type="arabicPeriod"/>
            </a:pPr>
            <a:r>
              <a:rPr lang="zh-HK" sz="1800">
                <a:solidFill>
                  <a:srgbClr val="363636"/>
                </a:solidFill>
              </a:rPr>
              <a:t>翻譯定稿  Abgeschlossene  Übersetzung</a:t>
            </a:r>
            <a:endParaRPr sz="1800">
              <a:solidFill>
                <a:srgbClr val="363636"/>
              </a:solidFill>
            </a:endParaRPr>
          </a:p>
        </p:txBody>
      </p:sp>
      <p:pic>
        <p:nvPicPr>
          <p:cNvPr id="223" name="Google Shape;223;p31"/>
          <p:cNvPicPr preferRelativeResize="0"/>
          <p:nvPr/>
        </p:nvPicPr>
        <p:blipFill>
          <a:blip r:embed="rId3">
            <a:alphaModFix/>
          </a:blip>
          <a:stretch>
            <a:fillRect/>
          </a:stretch>
        </p:blipFill>
        <p:spPr>
          <a:xfrm>
            <a:off x="628650" y="1475975"/>
            <a:ext cx="2541887" cy="26834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2"/>
          <p:cNvPicPr preferRelativeResize="0"/>
          <p:nvPr/>
        </p:nvPicPr>
        <p:blipFill rotWithShape="1">
          <a:blip r:embed="rId3">
            <a:alphaModFix/>
          </a:blip>
          <a:srcRect b="0" l="0" r="17857" t="24673"/>
          <a:stretch/>
        </p:blipFill>
        <p:spPr>
          <a:xfrm>
            <a:off x="7643524" y="199934"/>
            <a:ext cx="1314738" cy="1105208"/>
          </a:xfrm>
          <a:prstGeom prst="rect">
            <a:avLst/>
          </a:prstGeom>
          <a:noFill/>
          <a:ln>
            <a:noFill/>
          </a:ln>
        </p:spPr>
      </p:pic>
      <p:pic>
        <p:nvPicPr>
          <p:cNvPr id="230" name="Google Shape;230;p32"/>
          <p:cNvPicPr preferRelativeResize="0"/>
          <p:nvPr/>
        </p:nvPicPr>
        <p:blipFill rotWithShape="1">
          <a:blip r:embed="rId4">
            <a:alphaModFix/>
          </a:blip>
          <a:srcRect b="0" l="0" r="0" t="0"/>
          <a:stretch/>
        </p:blipFill>
        <p:spPr>
          <a:xfrm>
            <a:off x="3634494" y="1178695"/>
            <a:ext cx="1953053" cy="971789"/>
          </a:xfrm>
          <a:prstGeom prst="rect">
            <a:avLst/>
          </a:prstGeom>
          <a:noFill/>
          <a:ln>
            <a:noFill/>
          </a:ln>
        </p:spPr>
      </p:pic>
      <p:pic>
        <p:nvPicPr>
          <p:cNvPr id="231" name="Google Shape;231;p32"/>
          <p:cNvPicPr preferRelativeResize="0"/>
          <p:nvPr/>
        </p:nvPicPr>
        <p:blipFill rotWithShape="1">
          <a:blip r:embed="rId5">
            <a:alphaModFix/>
          </a:blip>
          <a:srcRect b="0" l="0" r="0" t="0"/>
          <a:stretch/>
        </p:blipFill>
        <p:spPr>
          <a:xfrm>
            <a:off x="3519471" y="3116949"/>
            <a:ext cx="2067377" cy="838407"/>
          </a:xfrm>
          <a:prstGeom prst="rect">
            <a:avLst/>
          </a:prstGeom>
          <a:noFill/>
          <a:ln>
            <a:noFill/>
          </a:ln>
        </p:spPr>
      </p:pic>
      <p:pic>
        <p:nvPicPr>
          <p:cNvPr id="232" name="Google Shape;232;p32"/>
          <p:cNvPicPr preferRelativeResize="0"/>
          <p:nvPr/>
        </p:nvPicPr>
        <p:blipFill rotWithShape="1">
          <a:blip r:embed="rId6">
            <a:alphaModFix/>
          </a:blip>
          <a:srcRect b="0" l="0" r="0" t="0"/>
          <a:stretch/>
        </p:blipFill>
        <p:spPr>
          <a:xfrm>
            <a:off x="206629" y="199934"/>
            <a:ext cx="2562787" cy="1524375"/>
          </a:xfrm>
          <a:prstGeom prst="rect">
            <a:avLst/>
          </a:prstGeom>
          <a:noFill/>
          <a:ln>
            <a:noFill/>
          </a:ln>
        </p:spPr>
      </p:pic>
      <p:pic>
        <p:nvPicPr>
          <p:cNvPr id="233" name="Google Shape;233;p32"/>
          <p:cNvPicPr preferRelativeResize="0"/>
          <p:nvPr/>
        </p:nvPicPr>
        <p:blipFill rotWithShape="1">
          <a:blip r:embed="rId7">
            <a:alphaModFix/>
          </a:blip>
          <a:srcRect b="0" l="0" r="0" t="0"/>
          <a:stretch/>
        </p:blipFill>
        <p:spPr>
          <a:xfrm flipH="1">
            <a:off x="6328786" y="3228644"/>
            <a:ext cx="2629476" cy="1743504"/>
          </a:xfrm>
          <a:prstGeom prst="rect">
            <a:avLst/>
          </a:prstGeom>
          <a:noFill/>
          <a:ln>
            <a:noFill/>
          </a:ln>
        </p:spPr>
      </p:pic>
      <p:grpSp>
        <p:nvGrpSpPr>
          <p:cNvPr id="234" name="Google Shape;234;p32"/>
          <p:cNvGrpSpPr/>
          <p:nvPr/>
        </p:nvGrpSpPr>
        <p:grpSpPr>
          <a:xfrm>
            <a:off x="109723" y="2806264"/>
            <a:ext cx="2222112" cy="2499306"/>
            <a:chOff x="146298" y="3741685"/>
            <a:chExt cx="2962816" cy="3332409"/>
          </a:xfrm>
        </p:grpSpPr>
        <p:pic>
          <p:nvPicPr>
            <p:cNvPr id="235" name="Google Shape;235;p32"/>
            <p:cNvPicPr preferRelativeResize="0"/>
            <p:nvPr/>
          </p:nvPicPr>
          <p:blipFill rotWithShape="1">
            <a:blip r:embed="rId8">
              <a:alphaModFix/>
            </a:blip>
            <a:srcRect b="0" l="0" r="0" t="0"/>
            <a:stretch/>
          </p:blipFill>
          <p:spPr>
            <a:xfrm rot="-7626709">
              <a:off x="592238" y="4525999"/>
              <a:ext cx="2070935" cy="2148411"/>
            </a:xfrm>
            <a:prstGeom prst="rect">
              <a:avLst/>
            </a:prstGeom>
            <a:noFill/>
            <a:ln>
              <a:noFill/>
            </a:ln>
          </p:spPr>
        </p:pic>
        <p:pic>
          <p:nvPicPr>
            <p:cNvPr id="236" name="Google Shape;236;p32"/>
            <p:cNvPicPr preferRelativeResize="0"/>
            <p:nvPr/>
          </p:nvPicPr>
          <p:blipFill rotWithShape="1">
            <a:blip r:embed="rId9">
              <a:alphaModFix/>
            </a:blip>
            <a:srcRect b="0" l="0" r="0" t="0"/>
            <a:stretch/>
          </p:blipFill>
          <p:spPr>
            <a:xfrm>
              <a:off x="355595" y="3741685"/>
              <a:ext cx="1220293" cy="1340179"/>
            </a:xfrm>
            <a:prstGeom prst="rect">
              <a:avLst/>
            </a:prstGeom>
            <a:noFill/>
            <a:ln>
              <a:noFill/>
            </a:ln>
          </p:spPr>
        </p:pic>
      </p:grpSp>
      <p:pic>
        <p:nvPicPr>
          <p:cNvPr id="237" name="Google Shape;237;p32"/>
          <p:cNvPicPr preferRelativeResize="0"/>
          <p:nvPr/>
        </p:nvPicPr>
        <p:blipFill rotWithShape="1">
          <a:blip r:embed="rId10">
            <a:alphaModFix/>
          </a:blip>
          <a:srcRect b="0" l="0" r="0" t="0"/>
          <a:stretch/>
        </p:blipFill>
        <p:spPr>
          <a:xfrm>
            <a:off x="3120258" y="1664326"/>
            <a:ext cx="742672" cy="616699"/>
          </a:xfrm>
          <a:prstGeom prst="rect">
            <a:avLst/>
          </a:prstGeom>
          <a:noFill/>
          <a:ln>
            <a:noFill/>
          </a:ln>
        </p:spPr>
      </p:pic>
      <p:sp>
        <p:nvSpPr>
          <p:cNvPr id="238" name="Google Shape;238;p32"/>
          <p:cNvSpPr txBox="1"/>
          <p:nvPr/>
        </p:nvSpPr>
        <p:spPr>
          <a:xfrm>
            <a:off x="3866909" y="1280179"/>
            <a:ext cx="1372500" cy="762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zh-HK" sz="4500">
                <a:solidFill>
                  <a:schemeClr val="dk1"/>
                </a:solidFill>
                <a:latin typeface="Arial"/>
                <a:ea typeface="Arial"/>
                <a:cs typeface="Arial"/>
                <a:sym typeface="Arial"/>
              </a:rPr>
              <a:t>0</a:t>
            </a:r>
            <a:r>
              <a:rPr lang="zh-HK" sz="4500">
                <a:solidFill>
                  <a:schemeClr val="dk1"/>
                </a:solidFill>
              </a:rPr>
              <a:t>2</a:t>
            </a:r>
            <a:endParaRPr sz="1100"/>
          </a:p>
        </p:txBody>
      </p:sp>
      <p:sp>
        <p:nvSpPr>
          <p:cNvPr id="239" name="Google Shape;239;p32"/>
          <p:cNvSpPr txBox="1"/>
          <p:nvPr/>
        </p:nvSpPr>
        <p:spPr>
          <a:xfrm>
            <a:off x="1992902" y="2766675"/>
            <a:ext cx="5158200" cy="438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rgbClr val="000000"/>
              </a:buClr>
              <a:buFont typeface="Arial"/>
              <a:buNone/>
            </a:pPr>
            <a:r>
              <a:rPr lang="zh-HK" sz="2400">
                <a:solidFill>
                  <a:schemeClr val="dk1"/>
                </a:solidFill>
              </a:rPr>
              <a:t>ÜBERSETZUNGSSTRATEGIE</a:t>
            </a:r>
            <a:endParaRPr sz="2400">
              <a:solidFill>
                <a:schemeClr val="dk1"/>
              </a:solidFill>
              <a:latin typeface="Arial"/>
              <a:ea typeface="Arial"/>
              <a:cs typeface="Arial"/>
              <a:sym typeface="Arial"/>
            </a:endParaRPr>
          </a:p>
        </p:txBody>
      </p:sp>
      <p:sp>
        <p:nvSpPr>
          <p:cNvPr id="240" name="Google Shape;240;p32"/>
          <p:cNvSpPr txBox="1"/>
          <p:nvPr/>
        </p:nvSpPr>
        <p:spPr>
          <a:xfrm>
            <a:off x="2891823" y="2212303"/>
            <a:ext cx="3438300" cy="5310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Clr>
                <a:srgbClr val="000000"/>
              </a:buClr>
              <a:buFont typeface="Arial"/>
              <a:buNone/>
            </a:pPr>
            <a:r>
              <a:rPr b="1" lang="zh-HK" sz="3000">
                <a:solidFill>
                  <a:schemeClr val="dk1"/>
                </a:solidFill>
              </a:rPr>
              <a:t>翻譯策略制定</a:t>
            </a:r>
            <a:endParaRPr sz="1100"/>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3"/>
          <p:cNvPicPr preferRelativeResize="0"/>
          <p:nvPr/>
        </p:nvPicPr>
        <p:blipFill rotWithShape="1">
          <a:blip r:embed="rId3">
            <a:alphaModFix/>
          </a:blip>
          <a:srcRect b="0" l="0" r="0" t="0"/>
          <a:stretch/>
        </p:blipFill>
        <p:spPr>
          <a:xfrm>
            <a:off x="289994" y="299946"/>
            <a:ext cx="825997" cy="685892"/>
          </a:xfrm>
          <a:prstGeom prst="rect">
            <a:avLst/>
          </a:prstGeom>
          <a:noFill/>
          <a:ln>
            <a:noFill/>
          </a:ln>
        </p:spPr>
      </p:pic>
      <p:sp>
        <p:nvSpPr>
          <p:cNvPr id="247" name="Google Shape;247;p33"/>
          <p:cNvSpPr txBox="1"/>
          <p:nvPr/>
        </p:nvSpPr>
        <p:spPr>
          <a:xfrm>
            <a:off x="1130278" y="375247"/>
            <a:ext cx="2821200" cy="438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2400">
                <a:solidFill>
                  <a:schemeClr val="dk1"/>
                </a:solidFill>
              </a:rPr>
              <a:t>平行文本參考</a:t>
            </a:r>
            <a:endParaRPr sz="1100"/>
          </a:p>
        </p:txBody>
      </p:sp>
      <p:sp>
        <p:nvSpPr>
          <p:cNvPr id="248" name="Google Shape;248;p33"/>
          <p:cNvSpPr txBox="1"/>
          <p:nvPr/>
        </p:nvSpPr>
        <p:spPr>
          <a:xfrm>
            <a:off x="1158854" y="726430"/>
            <a:ext cx="2367600" cy="238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zh-HK" sz="1100"/>
              <a:t>PARALLELE TEXTREFERENZ</a:t>
            </a:r>
            <a:endParaRPr sz="1100">
              <a:latin typeface="Arial"/>
              <a:ea typeface="Arial"/>
              <a:cs typeface="Arial"/>
              <a:sym typeface="Arial"/>
            </a:endParaRPr>
          </a:p>
        </p:txBody>
      </p:sp>
      <p:sp>
        <p:nvSpPr>
          <p:cNvPr id="249" name="Google Shape;249;p33"/>
          <p:cNvSpPr/>
          <p:nvPr/>
        </p:nvSpPr>
        <p:spPr>
          <a:xfrm>
            <a:off x="4014850" y="2144150"/>
            <a:ext cx="1784100" cy="2385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zh-HK" sz="1100"/>
              <a:t>臺灣華語兒童文學作品。</a:t>
            </a:r>
            <a:endParaRPr sz="1100"/>
          </a:p>
        </p:txBody>
      </p:sp>
      <p:sp>
        <p:nvSpPr>
          <p:cNvPr id="250" name="Google Shape;250;p33"/>
          <p:cNvSpPr/>
          <p:nvPr/>
        </p:nvSpPr>
        <p:spPr>
          <a:xfrm>
            <a:off x="4240000" y="1844000"/>
            <a:ext cx="1333800" cy="3000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b="1" lang="zh-HK"/>
              <a:t>《蝴蝶公主》</a:t>
            </a:r>
            <a:endParaRPr sz="1100"/>
          </a:p>
        </p:txBody>
      </p:sp>
      <p:sp>
        <p:nvSpPr>
          <p:cNvPr id="251" name="Google Shape;251;p33"/>
          <p:cNvSpPr/>
          <p:nvPr/>
        </p:nvSpPr>
        <p:spPr>
          <a:xfrm>
            <a:off x="6198850" y="2144150"/>
            <a:ext cx="2330700" cy="6924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zh-HK" sz="1100"/>
              <a:t>《蝴蝶公主》收錄在「上人文化」出版的《台灣經典童話》一書中，確實是華語創作。</a:t>
            </a:r>
            <a:endParaRPr sz="1100"/>
          </a:p>
        </p:txBody>
      </p:sp>
      <p:sp>
        <p:nvSpPr>
          <p:cNvPr id="252" name="Google Shape;252;p33"/>
          <p:cNvSpPr/>
          <p:nvPr/>
        </p:nvSpPr>
        <p:spPr>
          <a:xfrm>
            <a:off x="6566350" y="1844003"/>
            <a:ext cx="1595700" cy="300000"/>
          </a:xfrm>
          <a:prstGeom prst="rect">
            <a:avLst/>
          </a:prstGeom>
          <a:noFill/>
          <a:ln>
            <a:noFill/>
          </a:ln>
        </p:spPr>
        <p:txBody>
          <a:bodyPr anchorCtr="0" anchor="t" bIns="34275" lIns="68575" spcFirstLastPara="1" rIns="68575" wrap="square" tIns="34275">
            <a:noAutofit/>
          </a:bodyPr>
          <a:lstStyle/>
          <a:p>
            <a:pPr indent="0" lvl="0" marL="0" marR="0" rtl="0" algn="r">
              <a:lnSpc>
                <a:spcPct val="150000"/>
              </a:lnSpc>
              <a:spcBef>
                <a:spcPts val="0"/>
              </a:spcBef>
              <a:spcAft>
                <a:spcPts val="0"/>
              </a:spcAft>
              <a:buNone/>
            </a:pPr>
            <a:r>
              <a:rPr b="1" lang="zh-HK"/>
              <a:t>《台灣經典童話》</a:t>
            </a:r>
            <a:endParaRPr sz="1100"/>
          </a:p>
        </p:txBody>
      </p:sp>
      <p:sp>
        <p:nvSpPr>
          <p:cNvPr id="253" name="Google Shape;253;p33"/>
          <p:cNvSpPr/>
          <p:nvPr/>
        </p:nvSpPr>
        <p:spPr>
          <a:xfrm>
            <a:off x="3951475" y="3477275"/>
            <a:ext cx="2021700" cy="4719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zh-HK" sz="1100"/>
              <a:t>讀者受眾定位相近，文本風格同樣簡潔流暢、清晰易懂。</a:t>
            </a:r>
            <a:endParaRPr sz="1100"/>
          </a:p>
        </p:txBody>
      </p:sp>
      <p:sp>
        <p:nvSpPr>
          <p:cNvPr id="254" name="Google Shape;254;p33"/>
          <p:cNvSpPr/>
          <p:nvPr/>
        </p:nvSpPr>
        <p:spPr>
          <a:xfrm>
            <a:off x="4174850" y="3177149"/>
            <a:ext cx="1595700" cy="3000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b="1" lang="zh-HK"/>
              <a:t>文本風格相近</a:t>
            </a:r>
            <a:endParaRPr sz="1100"/>
          </a:p>
        </p:txBody>
      </p:sp>
      <p:sp>
        <p:nvSpPr>
          <p:cNvPr id="255" name="Google Shape;255;p33"/>
          <p:cNvSpPr/>
          <p:nvPr/>
        </p:nvSpPr>
        <p:spPr>
          <a:xfrm>
            <a:off x="6264400" y="3438425"/>
            <a:ext cx="2199600" cy="6924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zh-HK" sz="1100"/>
              <a:t>在兩個文本中，大人和小朋友之間的對話都佔較大篇幅，因此有較高參考性。</a:t>
            </a:r>
            <a:endParaRPr sz="1100"/>
          </a:p>
        </p:txBody>
      </p:sp>
      <p:sp>
        <p:nvSpPr>
          <p:cNvPr id="256" name="Google Shape;256;p33"/>
          <p:cNvSpPr/>
          <p:nvPr/>
        </p:nvSpPr>
        <p:spPr>
          <a:xfrm>
            <a:off x="6566350" y="3177152"/>
            <a:ext cx="1595700" cy="300000"/>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b="1" lang="zh-HK"/>
              <a:t>對話佔較大比重</a:t>
            </a:r>
            <a:endParaRPr sz="1100"/>
          </a:p>
        </p:txBody>
      </p:sp>
      <p:pic>
        <p:nvPicPr>
          <p:cNvPr id="257" name="Google Shape;257;p33"/>
          <p:cNvPicPr preferRelativeResize="0"/>
          <p:nvPr/>
        </p:nvPicPr>
        <p:blipFill>
          <a:blip r:embed="rId4">
            <a:alphaModFix/>
          </a:blip>
          <a:stretch>
            <a:fillRect/>
          </a:stretch>
        </p:blipFill>
        <p:spPr>
          <a:xfrm>
            <a:off x="875350" y="1486250"/>
            <a:ext cx="2541887" cy="2683424"/>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